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5" r:id="rId1"/>
    <p:sldMasterId id="2147483964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8" r:id="rId12"/>
    <p:sldId id="515" r:id="rId13"/>
    <p:sldId id="522" r:id="rId14"/>
    <p:sldId id="516" r:id="rId15"/>
    <p:sldId id="523" r:id="rId16"/>
    <p:sldId id="524" r:id="rId17"/>
    <p:sldId id="525" r:id="rId18"/>
    <p:sldId id="526" r:id="rId19"/>
    <p:sldId id="527" r:id="rId20"/>
    <p:sldId id="529" r:id="rId21"/>
    <p:sldId id="530" r:id="rId22"/>
    <p:sldId id="534" r:id="rId23"/>
    <p:sldId id="532" r:id="rId24"/>
    <p:sldId id="531" r:id="rId25"/>
    <p:sldId id="537" r:id="rId26"/>
    <p:sldId id="539" r:id="rId27"/>
    <p:sldId id="538" r:id="rId28"/>
    <p:sldId id="541" r:id="rId29"/>
    <p:sldId id="533" r:id="rId30"/>
    <p:sldId id="542" r:id="rId31"/>
    <p:sldId id="535" r:id="rId32"/>
    <p:sldId id="536" r:id="rId33"/>
    <p:sldId id="543" r:id="rId34"/>
    <p:sldId id="544" r:id="rId35"/>
    <p:sldId id="546" r:id="rId36"/>
    <p:sldId id="547" r:id="rId37"/>
    <p:sldId id="548" r:id="rId38"/>
    <p:sldId id="549" r:id="rId39"/>
    <p:sldId id="550" r:id="rId40"/>
    <p:sldId id="551" r:id="rId41"/>
    <p:sldId id="517" r:id="rId42"/>
    <p:sldId id="518" r:id="rId43"/>
    <p:sldId id="552" r:id="rId44"/>
    <p:sldId id="553" r:id="rId45"/>
    <p:sldId id="520" r:id="rId46"/>
    <p:sldId id="554" r:id="rId47"/>
    <p:sldId id="521" r:id="rId48"/>
    <p:sldId id="555" r:id="rId49"/>
    <p:sldId id="556" r:id="rId50"/>
  </p:sldIdLst>
  <p:sldSz cx="12192000" cy="6858000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assique" id="{41F6A6FF-DEBB-42D2-BD1D-8C03988DBD7F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Design" id="{9DACBDDF-B8BE-4EE1-83B2-3793A26B65E8}">
          <p14:sldIdLst>
            <p14:sldId id="264"/>
            <p14:sldId id="265"/>
            <p14:sldId id="266"/>
            <p14:sldId id="268"/>
            <p14:sldId id="515"/>
            <p14:sldId id="522"/>
            <p14:sldId id="516"/>
            <p14:sldId id="523"/>
            <p14:sldId id="524"/>
            <p14:sldId id="525"/>
            <p14:sldId id="526"/>
            <p14:sldId id="527"/>
            <p14:sldId id="529"/>
            <p14:sldId id="530"/>
            <p14:sldId id="534"/>
            <p14:sldId id="532"/>
            <p14:sldId id="531"/>
            <p14:sldId id="537"/>
            <p14:sldId id="539"/>
            <p14:sldId id="538"/>
            <p14:sldId id="541"/>
            <p14:sldId id="533"/>
            <p14:sldId id="542"/>
            <p14:sldId id="535"/>
            <p14:sldId id="536"/>
            <p14:sldId id="543"/>
            <p14:sldId id="544"/>
            <p14:sldId id="546"/>
            <p14:sldId id="547"/>
            <p14:sldId id="548"/>
            <p14:sldId id="549"/>
            <p14:sldId id="550"/>
            <p14:sldId id="551"/>
            <p14:sldId id="517"/>
            <p14:sldId id="518"/>
            <p14:sldId id="552"/>
            <p14:sldId id="553"/>
            <p14:sldId id="520"/>
            <p14:sldId id="554"/>
            <p14:sldId id="521"/>
            <p14:sldId id="555"/>
            <p14:sldId id="556"/>
          </p14:sldIdLst>
        </p14:section>
        <p14:section name="Ressources" id="{72FB1F27-EE00-41FF-8880-017FB4DEBD8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EF2"/>
    <a:srgbClr val="87C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4C265-2224-46C8-BF69-F173A24AED13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13363-0814-49FA-8E2C-7824831099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148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princip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DF2761E-4098-4511-AAF4-8B2846BE76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89710-C975-4B20-AE42-6AC859EF10B0}"/>
              </a:ext>
            </a:extLst>
          </p:cNvPr>
          <p:cNvSpPr/>
          <p:nvPr userDrawn="1"/>
        </p:nvSpPr>
        <p:spPr bwMode="auto">
          <a:xfrm>
            <a:off x="10496550" y="6056313"/>
            <a:ext cx="1695450" cy="80168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648" name="Rectangle 72"/>
          <p:cNvSpPr>
            <a:spLocks noGrp="1" noChangeArrowheads="1"/>
          </p:cNvSpPr>
          <p:nvPr>
            <p:ph type="ctrTitle" sz="quarter"/>
          </p:nvPr>
        </p:nvSpPr>
        <p:spPr>
          <a:xfrm>
            <a:off x="592500" y="3429000"/>
            <a:ext cx="3794760" cy="1304925"/>
          </a:xfrm>
        </p:spPr>
        <p:txBody>
          <a:bodyPr lIns="72000" tIns="144000" rIns="72000" bIns="144000">
            <a:normAutofit/>
          </a:bodyPr>
          <a:lstStyle>
            <a:lvl1pPr algn="l">
              <a:lnSpc>
                <a:spcPts val="4000"/>
              </a:lnSpc>
              <a:defRPr sz="3600"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697" name="Rectangle 12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92500" y="4752213"/>
            <a:ext cx="3794760" cy="948829"/>
          </a:xfrm>
        </p:spPr>
        <p:txBody>
          <a:bodyPr lIns="72000" tIns="144000" rIns="72000" bIns="144000" anchor="ctr">
            <a:normAutofit/>
          </a:bodyPr>
          <a:lstStyle>
            <a:lvl1pPr marL="0" indent="0" algn="l">
              <a:lnSpc>
                <a:spcPts val="2000"/>
              </a:lnSpc>
              <a:buFont typeface="Wingdings 2" pitchFamily="18" charset="2"/>
              <a:buNone/>
              <a:defRPr sz="2800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C5D2EF6-3264-4594-AD8D-F3EF16B0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" y="631000"/>
            <a:ext cx="1816163" cy="557341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2364D46-48CA-4CDC-9140-1DF118BD3B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6550" y="6056313"/>
            <a:ext cx="1695450" cy="801687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Insérer logo client</a:t>
            </a:r>
          </a:p>
        </p:txBody>
      </p:sp>
    </p:spTree>
    <p:extLst>
      <p:ext uri="{BB962C8B-B14F-4D97-AF65-F5344CB8AC3E}">
        <p14:creationId xmlns:p14="http://schemas.microsoft.com/office/powerpoint/2010/main" val="1512505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ché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A53EEB35-6934-4416-A0F1-830BB0AF09C8}"/>
              </a:ext>
            </a:extLst>
          </p:cNvPr>
          <p:cNvSpPr/>
          <p:nvPr/>
        </p:nvSpPr>
        <p:spPr>
          <a:xfrm>
            <a:off x="874026" y="5837233"/>
            <a:ext cx="71770" cy="717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F7A3ADF2-F43B-4687-9F44-9E657446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902" y="946713"/>
            <a:ext cx="3542823" cy="20015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9F0888A6-43F0-4B85-BEA4-61C592918D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40902" y="3002341"/>
            <a:ext cx="10494085" cy="385565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Schémas, illustrations, etc.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F68AE24-812B-4B30-8D3E-1C83E0DA81F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9" name="AutoShape 32">
            <a:extLst>
              <a:ext uri="{FF2B5EF4-FFF2-40B4-BE49-F238E27FC236}">
                <a16:creationId xmlns:a16="http://schemas.microsoft.com/office/drawing/2014/main" id="{A91B6D28-1277-4E83-857C-BF36B6BD1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37DD8539-8593-42FA-9204-F41EC8913C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A4DF500B-093E-4825-88D3-6C1324D180E8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265B0C9D-3AB9-4584-96B1-1E9C57436B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4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848D-FD66-42DF-AB4A-2C947EC91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62" y="825972"/>
            <a:ext cx="9305630" cy="47755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B1443752-B219-497A-9E36-ACEEFFB593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2562" y="460667"/>
            <a:ext cx="1042827" cy="2921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C71F6F9-729F-4D7B-987E-F2CFDCC1DC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2562" y="1606476"/>
            <a:ext cx="10122911" cy="468334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TT Norms Medium" panose="02000803030000020003" pitchFamily="50" charset="0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n-lt"/>
              </a:defRPr>
            </a:lvl2pPr>
            <a:lvl3pPr marL="12001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15430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7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7B654BF-AA44-4293-B836-939891C8802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5" name="AutoShape 32">
            <a:extLst>
              <a:ext uri="{FF2B5EF4-FFF2-40B4-BE49-F238E27FC236}">
                <a16:creationId xmlns:a16="http://schemas.microsoft.com/office/drawing/2014/main" id="{8FA375A1-011C-48E0-9180-24380B78A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81A88963-3947-495A-A6E1-0BA7AAFF65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0DE145EF-A5F7-484D-A5AB-088CD8E5A6EE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7CBA94BD-988B-4E12-8584-10E4F1622EC2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1EA55EFD-5FCC-49FA-8994-42D28C82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9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 + contenu | Pied de page en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1233AA-DA2B-42B3-B84F-61E10757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81" y="446930"/>
            <a:ext cx="9089994" cy="775518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E3D0A25-84F0-4C93-A73D-242D01E0931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47351" y="6431806"/>
            <a:ext cx="383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FontTx/>
              <a:buNone/>
              <a:defRPr sz="1100" b="0">
                <a:solidFill>
                  <a:schemeClr val="tx2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AutoShape 32">
            <a:extLst>
              <a:ext uri="{FF2B5EF4-FFF2-40B4-BE49-F238E27FC236}">
                <a16:creationId xmlns:a16="http://schemas.microsoft.com/office/drawing/2014/main" id="{E70E0905-9CF2-4976-8BE6-055A1FF92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3339" y="6424864"/>
            <a:ext cx="557213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panose="020B0604020202020204" pitchFamily="34" charset="0"/>
              <a:buNone/>
            </a:pPr>
            <a:fld id="{D7C2F777-2DE6-4CC3-BDA2-D0E11491CA67}" type="slidenum">
              <a:rPr lang="en-US" altLang="fr-FR" sz="1100" b="0">
                <a:solidFill>
                  <a:schemeClr val="tx2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panose="020B0604020202020204" pitchFamily="34" charset="0"/>
                <a:buNone/>
              </a:pPr>
              <a:t>‹N°›</a:t>
            </a:fld>
            <a:endParaRPr lang="fr-FR" altLang="fr-FR" sz="11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D530A40D-5CF7-4459-90DC-C64564D25E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34070" y="6433394"/>
            <a:ext cx="17208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>
                <a:solidFill>
                  <a:schemeClr val="tx2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C0166610-8237-47C3-8EDC-1B9C49659995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C11D81-9FBF-41F3-9BE0-78400F8C7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8" y="6541344"/>
            <a:ext cx="536667" cy="16510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730A62-C66D-49EF-89F4-5FF9B70A4D41}"/>
              </a:ext>
            </a:extLst>
          </p:cNvPr>
          <p:cNvCxnSpPr>
            <a:cxnSpLocks/>
          </p:cNvCxnSpPr>
          <p:nvPr/>
        </p:nvCxnSpPr>
        <p:spPr bwMode="auto">
          <a:xfrm>
            <a:off x="0" y="6349127"/>
            <a:ext cx="12192000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rgbClr val="D7D7E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D09CC8-AF3A-48A1-B96F-5E923C2ED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1" y="1224286"/>
            <a:ext cx="11179601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E8CAC4A1-5EB8-49AE-9D55-F6B3FA67F9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9781" y="157716"/>
            <a:ext cx="1042827" cy="2921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60090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2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C4C1BA-C581-46F7-A17D-3E02D125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901" y="784936"/>
            <a:ext cx="10012897" cy="9127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BF15AC16-5D6A-4B8D-8C40-17858D0FD3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0901" y="417598"/>
            <a:ext cx="986661" cy="2921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8FFDA980-6FA8-45E7-9275-7AE24C2A94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0901" y="3026630"/>
            <a:ext cx="3676261" cy="33994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Paragraphe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06A541A1-FAC9-4C04-807C-DAD093BFB5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2457" y="3040971"/>
            <a:ext cx="3676261" cy="33994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Paragraphe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C1105AE-1198-4144-839A-A87365A3340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3" name="AutoShape 32">
            <a:extLst>
              <a:ext uri="{FF2B5EF4-FFF2-40B4-BE49-F238E27FC236}">
                <a16:creationId xmlns:a16="http://schemas.microsoft.com/office/drawing/2014/main" id="{ECD625E6-E3B5-47FD-A4E7-ED0D87F69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70FCF0E9-8BC5-4B2D-A953-799076B3756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00CC15AB-6627-452F-BD1B-F79706D7334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1474F406-24FA-41F5-81FF-7C63F54BB0D4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77D94B37-A414-4114-890F-E504421180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FC0862D-DE04-4ACF-806A-DC07D55193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41438" y="2614476"/>
            <a:ext cx="3675062" cy="41275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9" name="Espace réservé du texte 11">
            <a:extLst>
              <a:ext uri="{FF2B5EF4-FFF2-40B4-BE49-F238E27FC236}">
                <a16:creationId xmlns:a16="http://schemas.microsoft.com/office/drawing/2014/main" id="{4B9EBF0B-7374-4037-9170-199F3EC1DB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2457" y="2612825"/>
            <a:ext cx="3675062" cy="41275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597311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ures d'écrans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66E809A-1E4A-430D-8B80-CD8044A7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50" y="1272978"/>
            <a:ext cx="5458439" cy="4351468"/>
          </a:xfrm>
          <a:prstGeom prst="rect">
            <a:avLst/>
          </a:prstGeom>
          <a:effectLst>
            <a:outerShdw blurRad="190500" dist="63500" dir="2700000" sx="101000" sy="101000" algn="tl" rotWithShape="0">
              <a:schemeClr val="tx2">
                <a:lumMod val="50000"/>
                <a:alpha val="10000"/>
              </a:schemeClr>
            </a:outerShdw>
          </a:effectLst>
        </p:spPr>
      </p:pic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3D1D40B6-7DC6-4113-AE26-E09666C575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04387" y="2327171"/>
            <a:ext cx="3371301" cy="2075817"/>
          </a:xfr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pour une image  13">
            <a:extLst>
              <a:ext uri="{FF2B5EF4-FFF2-40B4-BE49-F238E27FC236}">
                <a16:creationId xmlns:a16="http://schemas.microsoft.com/office/drawing/2014/main" id="{E86A2A27-D479-4A63-8FA1-DB30249AA3C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77175" y="2327170"/>
            <a:ext cx="3371301" cy="2075817"/>
          </a:xfr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B929EB4-E96C-4449-8AF9-0220BDC67C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3" name="AutoShape 32">
            <a:extLst>
              <a:ext uri="{FF2B5EF4-FFF2-40B4-BE49-F238E27FC236}">
                <a16:creationId xmlns:a16="http://schemas.microsoft.com/office/drawing/2014/main" id="{805C3F4D-711D-41CD-9121-47E2DC5987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A206A4A1-DE3D-4F83-965F-1E1BD0B37C7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CCFD4F4B-956A-4F88-BA03-ECAE3783E188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19F9E635-A03C-4440-9585-5C92276E89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6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s Titre Principal 2 + Image + carte - Fond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BE8D5-B767-400E-892F-0257894F0D54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+mn-cs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5994290-3A15-4D8C-A048-A766F0EBB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B4D1B4-59B6-4BD8-9681-3EF016325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58" y="1319935"/>
            <a:ext cx="3807084" cy="3888726"/>
          </a:xfrm>
          <a:prstGeom prst="rect">
            <a:avLst/>
          </a:prstGeom>
        </p:spPr>
      </p:pic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31812BC9-EFCA-472F-9CC2-E2A9E093DF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4701581"/>
            <a:ext cx="764534" cy="764533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2F0C4DC6-3242-4A2E-943A-DEAF37D801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91558" y="4919694"/>
            <a:ext cx="3104442" cy="3283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Etablissement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A7E11C0-9B5C-4510-A8FF-6A74CAA808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5" name="AutoShape 32">
            <a:extLst>
              <a:ext uri="{FF2B5EF4-FFF2-40B4-BE49-F238E27FC236}">
                <a16:creationId xmlns:a16="http://schemas.microsoft.com/office/drawing/2014/main" id="{38682AF1-0C2E-4A14-9A2A-9FA93FD1FA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C4EA42A9-E74E-4744-A0A1-8FB3FA32B9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3DA7BB10-E4BD-495B-8096-901AF6E91C9A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5A95DA7A-11AE-4E6F-A0FF-5790F93F55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venants - 4 photo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FE98CFC-BC2A-4640-9864-51F358BD84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18991" y="2756282"/>
            <a:ext cx="1345436" cy="1345435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902C0E24-50CB-4D6A-A621-C636E05D2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5685" y="2756281"/>
            <a:ext cx="1345436" cy="1345435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FFA52385-B50F-4BCF-A5C4-3AB4E9CC2C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2379" y="2756280"/>
            <a:ext cx="1345436" cy="1345435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Espace réservé pour une image  3">
            <a:extLst>
              <a:ext uri="{FF2B5EF4-FFF2-40B4-BE49-F238E27FC236}">
                <a16:creationId xmlns:a16="http://schemas.microsoft.com/office/drawing/2014/main" id="{7928EED5-A942-4A23-B32D-880A348465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59073" y="2756279"/>
            <a:ext cx="1345436" cy="1345435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 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6E24B59-E93C-4956-97B9-8FDB99427C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8991" y="4364465"/>
            <a:ext cx="1345436" cy="3283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Intervenant 1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6D175925-D32D-4881-9EE1-73640D279B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5685" y="4364465"/>
            <a:ext cx="1345436" cy="3283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Intervenant 2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30E71EAF-AE4C-4670-B34F-BF8F4C6FB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2379" y="4364465"/>
            <a:ext cx="1345436" cy="3283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Intervenant 3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FD414363-F992-4F99-AC22-D7C3753BCE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59073" y="4364465"/>
            <a:ext cx="1345436" cy="3283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Intervenant 4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DA00E080-373E-42D4-ACE6-CC12FAF4B0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18991" y="4811167"/>
            <a:ext cx="1345436" cy="65798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CD5318FC-65CE-436A-B70F-130F138844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5685" y="4811167"/>
            <a:ext cx="1345436" cy="65798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B22A988-86D2-46C4-8001-98832B9A6D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2379" y="4811167"/>
            <a:ext cx="1345436" cy="65798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58431AA8-ED98-42EB-9549-AB570072BF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9073" y="4811167"/>
            <a:ext cx="1345436" cy="65798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8410725-C9BF-4F48-8A2A-9346485FB34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8" name="AutoShape 32">
            <a:extLst>
              <a:ext uri="{FF2B5EF4-FFF2-40B4-BE49-F238E27FC236}">
                <a16:creationId xmlns:a16="http://schemas.microsoft.com/office/drawing/2014/main" id="{EFB5D688-C056-401E-A61B-6975DFA5D0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Rectangle 48">
            <a:extLst>
              <a:ext uri="{FF2B5EF4-FFF2-40B4-BE49-F238E27FC236}">
                <a16:creationId xmlns:a16="http://schemas.microsoft.com/office/drawing/2014/main" id="{FBD48234-02C1-43FA-A5A2-010016B6034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30" name="Straight Connector 8">
            <a:extLst>
              <a:ext uri="{FF2B5EF4-FFF2-40B4-BE49-F238E27FC236}">
                <a16:creationId xmlns:a16="http://schemas.microsoft.com/office/drawing/2014/main" id="{5AFFB81E-D652-40D5-82DB-FB4B8B78C945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32677D84-6048-4938-8EEA-C2DDCFB66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15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2 - Fond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BE8D5-B767-400E-892F-0257894F0D5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5994290-3A15-4D8C-A048-A766F0EBB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166AF47-D243-4DB8-B702-188DA97CDF8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1" name="AutoShape 32">
            <a:extLst>
              <a:ext uri="{FF2B5EF4-FFF2-40B4-BE49-F238E27FC236}">
                <a16:creationId xmlns:a16="http://schemas.microsoft.com/office/drawing/2014/main" id="{6B2587FD-305B-4769-81CD-1C64344C79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1D5B95C3-B962-420C-B95E-787E0AC2A71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27EB980B-F85C-4F4E-AABF-A2FDCA9DCAA5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18EDC7E3-AAEA-4056-817B-D18CCC360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68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Blanc + Si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93E08539-A219-4971-829B-3711EB18A92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8" name="AutoShape 32">
            <a:extLst>
              <a:ext uri="{FF2B5EF4-FFF2-40B4-BE49-F238E27FC236}">
                <a16:creationId xmlns:a16="http://schemas.microsoft.com/office/drawing/2014/main" id="{A37B09AB-45E9-4398-9D76-C768E6FA39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8707F934-06B5-48ED-942F-9CAB25FFD21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961EC435-D713-47D4-A774-DF61E05C2AE2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FE34CF4C-8A2D-4B06-BDEA-450B6C0BCC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1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FF38CE8-9406-401D-86D8-BEACC75DA58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1" name="AutoShape 32">
            <a:extLst>
              <a:ext uri="{FF2B5EF4-FFF2-40B4-BE49-F238E27FC236}">
                <a16:creationId xmlns:a16="http://schemas.microsoft.com/office/drawing/2014/main" id="{4D99C3BE-1463-4464-AB6C-684E14514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E0F64614-E554-45F7-9E8D-FDB25666D3B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BAB163BC-F8D7-4D37-AF04-13D9CA127B31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C1C4A365-DA49-4F47-8970-F1C9E10C55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7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0264" y="167641"/>
            <a:ext cx="8150251" cy="5392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0264" y="963896"/>
            <a:ext cx="10484727" cy="5400675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459423" y="2584654"/>
            <a:ext cx="3904319" cy="274638"/>
          </a:xfr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dt" sz="half" idx="11"/>
          </p:nvPr>
        </p:nvSpPr>
        <p:spPr>
          <a:xfrm rot="16200000">
            <a:off x="28806" y="5189451"/>
            <a:ext cx="929455" cy="273050"/>
          </a:xfr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D5C419-2C91-4120-B405-3B5FA327743F}" type="datetime1">
              <a:rPr lang="fr-FR" smtClean="0">
                <a:solidFill>
                  <a:srgbClr val="353886"/>
                </a:solidFill>
              </a:rPr>
              <a:t>07/10/2023</a:t>
            </a:fld>
            <a:endParaRPr lang="fr-FR" dirty="0">
              <a:solidFill>
                <a:srgbClr val="3538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08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entré + Texte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FE9DC30-F9EC-0E47-82FF-02941C534B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579" y="2303462"/>
            <a:ext cx="7106842" cy="3302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n-lt"/>
              </a:defRPr>
            </a:lvl1pPr>
            <a:lvl2pPr algn="ctr">
              <a:defRPr sz="14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marL="0" marR="0" lvl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There are </a:t>
            </a:r>
            <a:r>
              <a:rPr lang="fr-FR" dirty="0" err="1"/>
              <a:t>many</a:t>
            </a:r>
            <a:r>
              <a:rPr lang="fr-FR" dirty="0"/>
              <a:t> variations of passages of Lorem Ipsum </a:t>
            </a:r>
            <a:r>
              <a:rPr lang="fr-FR" dirty="0" err="1"/>
              <a:t>available</a:t>
            </a:r>
            <a:r>
              <a:rPr lang="fr-FR" dirty="0"/>
              <a:t>, but the </a:t>
            </a:r>
            <a:r>
              <a:rPr lang="fr-FR" dirty="0" err="1"/>
              <a:t>majority</a:t>
            </a:r>
            <a:r>
              <a:rPr lang="fr-FR" dirty="0"/>
              <a:t> have </a:t>
            </a:r>
            <a:r>
              <a:rPr lang="fr-FR" dirty="0" err="1"/>
              <a:t>suffered</a:t>
            </a:r>
            <a:r>
              <a:rPr lang="fr-FR" dirty="0"/>
              <a:t> </a:t>
            </a:r>
            <a:r>
              <a:rPr lang="fr-FR" dirty="0" err="1"/>
              <a:t>alteration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, by </a:t>
            </a:r>
            <a:r>
              <a:rPr lang="fr-FR" dirty="0" err="1"/>
              <a:t>injected</a:t>
            </a:r>
            <a:r>
              <a:rPr lang="fr-FR" dirty="0"/>
              <a:t> humour, or </a:t>
            </a:r>
            <a:r>
              <a:rPr lang="fr-FR" dirty="0" err="1"/>
              <a:t>randomised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look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believable</a:t>
            </a:r>
            <a:r>
              <a:rPr lang="fr-FR" dirty="0"/>
              <a:t>. </a:t>
            </a:r>
          </a:p>
          <a:p>
            <a:pPr marL="0" marR="0" lvl="1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0" marR="0" lvl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6FB48E1-06FF-4E04-B929-69DB1DE0118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1" name="AutoShape 32">
            <a:extLst>
              <a:ext uri="{FF2B5EF4-FFF2-40B4-BE49-F238E27FC236}">
                <a16:creationId xmlns:a16="http://schemas.microsoft.com/office/drawing/2014/main" id="{FE6F0493-9994-4EDE-8908-87CD418F02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658F9B02-0CA4-4A02-A1A0-B935CDF8920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81A0113E-7D7E-42BC-A8CE-44977AF7D8B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1AAE1F59-F2AB-4324-B840-0613C2813B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5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Centré + Texte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2C266C82-E63F-4FF8-B81B-14C60BC60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2035175"/>
            <a:ext cx="8477250" cy="36893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+mn-lt"/>
              </a:defRPr>
            </a:lvl1pPr>
            <a:lvl2pPr algn="ctr">
              <a:defRPr sz="16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marL="0" marR="0" lvl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There are </a:t>
            </a:r>
            <a:r>
              <a:rPr lang="fr-FR" dirty="0" err="1"/>
              <a:t>many</a:t>
            </a:r>
            <a:r>
              <a:rPr lang="fr-FR" dirty="0"/>
              <a:t> variations of passages of Lorem Ipsum </a:t>
            </a:r>
            <a:r>
              <a:rPr lang="fr-FR" dirty="0" err="1"/>
              <a:t>available</a:t>
            </a:r>
            <a:r>
              <a:rPr lang="fr-FR" dirty="0"/>
              <a:t>, but the </a:t>
            </a:r>
            <a:r>
              <a:rPr lang="fr-FR" dirty="0" err="1"/>
              <a:t>majority</a:t>
            </a:r>
            <a:r>
              <a:rPr lang="fr-FR" dirty="0"/>
              <a:t> have </a:t>
            </a:r>
            <a:r>
              <a:rPr lang="fr-FR" dirty="0" err="1"/>
              <a:t>suffered</a:t>
            </a:r>
            <a:r>
              <a:rPr lang="fr-FR" dirty="0"/>
              <a:t> </a:t>
            </a:r>
            <a:r>
              <a:rPr lang="fr-FR" dirty="0" err="1"/>
              <a:t>alteration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, by </a:t>
            </a:r>
            <a:r>
              <a:rPr lang="fr-FR" dirty="0" err="1"/>
              <a:t>injected</a:t>
            </a:r>
            <a:r>
              <a:rPr lang="fr-FR" dirty="0"/>
              <a:t> humour, or </a:t>
            </a:r>
            <a:r>
              <a:rPr lang="fr-FR" dirty="0" err="1"/>
              <a:t>randomised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look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believable</a:t>
            </a:r>
            <a:r>
              <a:rPr lang="fr-FR" dirty="0"/>
              <a:t>. 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2FEEC07-1BFF-4F74-8C0E-C2510CF6CC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2" name="AutoShape 32">
            <a:extLst>
              <a:ext uri="{FF2B5EF4-FFF2-40B4-BE49-F238E27FC236}">
                <a16:creationId xmlns:a16="http://schemas.microsoft.com/office/drawing/2014/main" id="{1307B5BC-2D13-4509-A3D8-76D751372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F21253E2-7DA0-49D5-884C-0BA64AF8A8B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86AF7490-A3A6-4792-9C8A-1021D4059F45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D2C2211C-D36C-4BC6-8651-59F689B89E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48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Centré + Texte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98AF4EC-5137-456E-8239-A90EEAA9DD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6900" y="2035175"/>
            <a:ext cx="8477250" cy="3689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200"/>
            </a:lvl3pPr>
          </a:lstStyle>
          <a:p>
            <a:pPr lvl="0"/>
            <a:r>
              <a:rPr lang="fr-FR" dirty="0" err="1"/>
              <a:t>Maecenas</a:t>
            </a:r>
            <a:r>
              <a:rPr lang="fr-FR" dirty="0"/>
              <a:t> </a:t>
            </a:r>
            <a:r>
              <a:rPr lang="fr-FR" dirty="0" err="1"/>
              <a:t>porttitor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, magna </a:t>
            </a:r>
            <a:r>
              <a:rPr lang="fr-FR" dirty="0" err="1"/>
              <a:t>sed</a:t>
            </a:r>
            <a:r>
              <a:rPr lang="fr-FR" dirty="0"/>
              <a:t> pulvinar </a:t>
            </a:r>
            <a:r>
              <a:rPr lang="fr-FR" dirty="0" err="1"/>
              <a:t>ultricies</a:t>
            </a:r>
            <a:r>
              <a:rPr lang="fr-FR" dirty="0"/>
              <a:t>, </a:t>
            </a:r>
            <a:r>
              <a:rPr lang="fr-FR" dirty="0" err="1"/>
              <a:t>purus</a:t>
            </a:r>
            <a:r>
              <a:rPr lang="fr-FR" dirty="0"/>
              <a:t> </a:t>
            </a:r>
            <a:r>
              <a:rPr lang="fr-FR" dirty="0" err="1"/>
              <a:t>lectus</a:t>
            </a:r>
            <a:r>
              <a:rPr lang="fr-FR" dirty="0"/>
              <a:t> </a:t>
            </a:r>
            <a:r>
              <a:rPr lang="fr-FR" dirty="0" err="1"/>
              <a:t>malesuada</a:t>
            </a:r>
            <a:r>
              <a:rPr lang="fr-FR" dirty="0"/>
              <a:t> libero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B6F4115-EF0E-4045-A4FB-0F263E630EA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2" name="AutoShape 32">
            <a:extLst>
              <a:ext uri="{FF2B5EF4-FFF2-40B4-BE49-F238E27FC236}">
                <a16:creationId xmlns:a16="http://schemas.microsoft.com/office/drawing/2014/main" id="{2926C7BC-AF75-471B-84D2-8CD46F4977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F23901D8-1BFB-4952-A943-71EF04F8D9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79C92272-31AF-4AD7-A55A-AE4848175A4A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0EBB27E0-128A-4388-8702-5781B73BF9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08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2 zones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7181362-5683-41D4-9FB2-7E6739579D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370" y="2420938"/>
            <a:ext cx="3306763" cy="36576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fr-FR" dirty="0"/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0B06FC-CA3A-4781-B340-7FBB867F57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1433" y="2420938"/>
            <a:ext cx="3306763" cy="36576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fr-FR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CB070F3-1201-4DFC-B527-B6F68050292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4" name="AutoShape 32">
            <a:extLst>
              <a:ext uri="{FF2B5EF4-FFF2-40B4-BE49-F238E27FC236}">
                <a16:creationId xmlns:a16="http://schemas.microsoft.com/office/drawing/2014/main" id="{31E0D3E0-CB28-462B-A910-6E1B2CA569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74D07DE7-B299-433E-9F5A-AED4F405C8E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72A10870-0422-4139-AEF3-2FCD4EE6A724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C85CF0D2-C1A6-430B-9E9F-F7E4A4761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3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2 zones Textes avec tra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28DB5A8A-F0CB-49B6-B77E-FE17FEC1BA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0903" y="2420938"/>
            <a:ext cx="3306763" cy="36576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7" name="Straight Connector 20">
            <a:extLst>
              <a:ext uri="{FF2B5EF4-FFF2-40B4-BE49-F238E27FC236}">
                <a16:creationId xmlns:a16="http://schemas.microsoft.com/office/drawing/2014/main" id="{A3C49FF2-DFBE-4A54-9085-3AB754C1FC58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504016" y="1549647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47B79151-7BAB-4F39-90E1-251E235EB84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78549" y="1535348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9163F8D4-9F91-496A-BC12-8627C91A9A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370" y="2420938"/>
            <a:ext cx="3306763" cy="36576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D729ECEB-5F26-4425-A3F2-DCA0B72E18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7" name="AutoShape 32">
            <a:extLst>
              <a:ext uri="{FF2B5EF4-FFF2-40B4-BE49-F238E27FC236}">
                <a16:creationId xmlns:a16="http://schemas.microsoft.com/office/drawing/2014/main" id="{02BC1179-4B27-40E6-BE75-80AEA75D31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9AF101C8-C49B-4F4A-97C9-8E225420153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BC68163F-C229-4B8B-A6E2-71C1330ED3B0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329C6E91-046F-4B66-9268-0AE71405D3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46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Texte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63320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45460F05-EBA1-44B1-9470-9CB52371F475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1866900" y="3538537"/>
            <a:ext cx="7061440" cy="2880340"/>
          </a:xfrm>
          <a:prstGeom prst="rect">
            <a:avLst/>
          </a:prstGeom>
        </p:spPr>
        <p:txBody>
          <a:bodyPr wrap="square" numCol="2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fr-FR" dirty="0" err="1"/>
              <a:t>urna</a:t>
            </a:r>
            <a:r>
              <a:rPr lang="fr-FR" dirty="0"/>
              <a:t>.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Nunc viverra imperdiet enim. Fusce est. Vivamus a tellus.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7DAD4D5-6DCF-4159-B85A-0CB13383CA8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2" name="AutoShape 32">
            <a:extLst>
              <a:ext uri="{FF2B5EF4-FFF2-40B4-BE49-F238E27FC236}">
                <a16:creationId xmlns:a16="http://schemas.microsoft.com/office/drawing/2014/main" id="{2FF51BAC-16BD-493F-A776-CC4E292B56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78B280C8-E371-4856-93AE-1FD136EA598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AE1CDD93-05F5-4281-89ED-2F65D8404D4B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587E149E-F817-4A91-96E3-832EDD555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34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+ 3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1181100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279630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B8AEADB5-4ACD-BE4C-AC4C-2492492D12C6}"/>
              </a:ext>
            </a:extLst>
          </p:cNvPr>
          <p:cNvCxnSpPr/>
          <p:nvPr userDrawn="1"/>
        </p:nvCxnSpPr>
        <p:spPr>
          <a:xfrm>
            <a:off x="8119534" y="441151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1321239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2936448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9" name="Espace réservé du texte 24">
            <a:extLst>
              <a:ext uri="{FF2B5EF4-FFF2-40B4-BE49-F238E27FC236}">
                <a16:creationId xmlns:a16="http://schemas.microsoft.com/office/drawing/2014/main" id="{934167CF-464E-F947-95F7-282E373AF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9422" y="4551657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957103E-6F6C-3142-8015-552C00D67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725" y="1930400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A9CE214D-86DF-194A-9B0C-A0389B938D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725" y="3630612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3" name="Espace réservé du texte 30">
            <a:extLst>
              <a:ext uri="{FF2B5EF4-FFF2-40B4-BE49-F238E27FC236}">
                <a16:creationId xmlns:a16="http://schemas.microsoft.com/office/drawing/2014/main" id="{62DB09A5-0F44-0642-93F5-7DF0B33810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725" y="5285838"/>
            <a:ext cx="1849438" cy="2509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D0C393D6-33AB-F94E-9D25-152711816A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3694" y="1239411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01</a:t>
            </a:r>
            <a:endParaRPr lang="fr-FR" dirty="0"/>
          </a:p>
        </p:txBody>
      </p:sp>
      <p:sp>
        <p:nvSpPr>
          <p:cNvPr id="38" name="Espace réservé du texte 36">
            <a:extLst>
              <a:ext uri="{FF2B5EF4-FFF2-40B4-BE49-F238E27FC236}">
                <a16:creationId xmlns:a16="http://schemas.microsoft.com/office/drawing/2014/main" id="{5C9C9F0F-7326-7841-9183-0D9C88118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3694" y="2933532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02</a:t>
            </a:r>
            <a:endParaRPr lang="fr-FR" dirty="0"/>
          </a:p>
        </p:txBody>
      </p:sp>
      <p:sp>
        <p:nvSpPr>
          <p:cNvPr id="39" name="Espace réservé du texte 36">
            <a:extLst>
              <a:ext uri="{FF2B5EF4-FFF2-40B4-BE49-F238E27FC236}">
                <a16:creationId xmlns:a16="http://schemas.microsoft.com/office/drawing/2014/main" id="{FD5C9FFB-BB2E-A447-8AED-7EFC71DECB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3694" y="4578034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03</a:t>
            </a:r>
            <a:endParaRPr lang="fr-FR" dirty="0"/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0B8161D8-5E08-4558-A931-AE79102C1E14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+mn-lt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84BBA27-2837-4AED-923F-4969710BE3E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4" name="AutoShape 32">
            <a:extLst>
              <a:ext uri="{FF2B5EF4-FFF2-40B4-BE49-F238E27FC236}">
                <a16:creationId xmlns:a16="http://schemas.microsoft.com/office/drawing/2014/main" id="{260904D2-E5F9-4072-8AE5-4FDAD33B71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3DFCDF2B-4633-4540-8FD8-C14C1DED433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6" name="Straight Connector 8">
            <a:extLst>
              <a:ext uri="{FF2B5EF4-FFF2-40B4-BE49-F238E27FC236}">
                <a16:creationId xmlns:a16="http://schemas.microsoft.com/office/drawing/2014/main" id="{7D8C7B9F-D436-4B07-A7BC-62942C23887B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BED40CD8-DEDB-4EDA-B281-5BD39B19A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45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 Titre Principal + 3 zones - Fond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E4E9EF-ABEB-4CD8-8125-2EA76309140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1181100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279630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B8AEADB5-4ACD-BE4C-AC4C-2492492D12C6}"/>
              </a:ext>
            </a:extLst>
          </p:cNvPr>
          <p:cNvCxnSpPr/>
          <p:nvPr userDrawn="1"/>
        </p:nvCxnSpPr>
        <p:spPr>
          <a:xfrm>
            <a:off x="8119534" y="441151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1321239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2936448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9" name="Espace réservé du texte 24">
            <a:extLst>
              <a:ext uri="{FF2B5EF4-FFF2-40B4-BE49-F238E27FC236}">
                <a16:creationId xmlns:a16="http://schemas.microsoft.com/office/drawing/2014/main" id="{934167CF-464E-F947-95F7-282E373AF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9422" y="4551657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957103E-6F6C-3142-8015-552C00D67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725" y="1930400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A9CE214D-86DF-194A-9B0C-A0389B938D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725" y="3630612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3" name="Espace réservé du texte 30">
            <a:extLst>
              <a:ext uri="{FF2B5EF4-FFF2-40B4-BE49-F238E27FC236}">
                <a16:creationId xmlns:a16="http://schemas.microsoft.com/office/drawing/2014/main" id="{62DB09A5-0F44-0642-93F5-7DF0B33810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725" y="5285838"/>
            <a:ext cx="1849438" cy="2509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D0C393D6-33AB-F94E-9D25-152711816A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3694" y="1239411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01</a:t>
            </a:r>
            <a:endParaRPr lang="fr-FR" dirty="0"/>
          </a:p>
        </p:txBody>
      </p:sp>
      <p:sp>
        <p:nvSpPr>
          <p:cNvPr id="38" name="Espace réservé du texte 36">
            <a:extLst>
              <a:ext uri="{FF2B5EF4-FFF2-40B4-BE49-F238E27FC236}">
                <a16:creationId xmlns:a16="http://schemas.microsoft.com/office/drawing/2014/main" id="{5C9C9F0F-7326-7841-9183-0D9C88118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3694" y="2933532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02</a:t>
            </a:r>
            <a:endParaRPr lang="fr-FR" dirty="0"/>
          </a:p>
        </p:txBody>
      </p:sp>
      <p:sp>
        <p:nvSpPr>
          <p:cNvPr id="39" name="Espace réservé du texte 36">
            <a:extLst>
              <a:ext uri="{FF2B5EF4-FFF2-40B4-BE49-F238E27FC236}">
                <a16:creationId xmlns:a16="http://schemas.microsoft.com/office/drawing/2014/main" id="{FD5C9FFB-BB2E-A447-8AED-7EFC71DECB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3694" y="4578034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03</a:t>
            </a:r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CFEC7F1-100F-4C4F-85F6-882DD0E61EBC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A89AC1B5-8AC9-4462-BFFD-26AA7575382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4" name="AutoShape 32">
            <a:extLst>
              <a:ext uri="{FF2B5EF4-FFF2-40B4-BE49-F238E27FC236}">
                <a16:creationId xmlns:a16="http://schemas.microsoft.com/office/drawing/2014/main" id="{97A74DD5-9CF1-41AD-B5CB-103AE237B7E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73A4F6BE-1438-40F6-8D34-6F7C146B3DA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35" name="Straight Connector 8">
            <a:extLst>
              <a:ext uri="{FF2B5EF4-FFF2-40B4-BE49-F238E27FC236}">
                <a16:creationId xmlns:a16="http://schemas.microsoft.com/office/drawing/2014/main" id="{55914C00-EA37-4A78-B910-F636C0CD5CC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0039D231-3CBF-4979-8772-AFBFA7AE9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5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+ 6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6313" y="1239411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6313" y="2936448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9" name="Espace réservé du texte 24">
            <a:extLst>
              <a:ext uri="{FF2B5EF4-FFF2-40B4-BE49-F238E27FC236}">
                <a16:creationId xmlns:a16="http://schemas.microsoft.com/office/drawing/2014/main" id="{934167CF-464E-F947-95F7-282E373AF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6313" y="4578034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D0C393D6-33AB-F94E-9D25-152711816A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53826" y="1239411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01</a:t>
            </a:r>
            <a:endParaRPr lang="fr-FR" dirty="0"/>
          </a:p>
        </p:txBody>
      </p:sp>
      <p:sp>
        <p:nvSpPr>
          <p:cNvPr id="38" name="Espace réservé du texte 36">
            <a:extLst>
              <a:ext uri="{FF2B5EF4-FFF2-40B4-BE49-F238E27FC236}">
                <a16:creationId xmlns:a16="http://schemas.microsoft.com/office/drawing/2014/main" id="{5C9C9F0F-7326-7841-9183-0D9C88118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53826" y="2933532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02</a:t>
            </a:r>
            <a:endParaRPr lang="fr-FR" dirty="0"/>
          </a:p>
        </p:txBody>
      </p:sp>
      <p:sp>
        <p:nvSpPr>
          <p:cNvPr id="39" name="Espace réservé du texte 36">
            <a:extLst>
              <a:ext uri="{FF2B5EF4-FFF2-40B4-BE49-F238E27FC236}">
                <a16:creationId xmlns:a16="http://schemas.microsoft.com/office/drawing/2014/main" id="{FD5C9FFB-BB2E-A447-8AED-7EFC71DECB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53826" y="4578034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03</a:t>
            </a:r>
            <a:endParaRPr lang="fr-FR" dirty="0"/>
          </a:p>
        </p:txBody>
      </p:sp>
      <p:sp>
        <p:nvSpPr>
          <p:cNvPr id="20" name="Espace réservé du texte 24">
            <a:extLst>
              <a:ext uri="{FF2B5EF4-FFF2-40B4-BE49-F238E27FC236}">
                <a16:creationId xmlns:a16="http://schemas.microsoft.com/office/drawing/2014/main" id="{8BE25C44-C2EB-44F8-9934-4142258502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10115" y="1239411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1" name="Espace réservé du texte 24">
            <a:extLst>
              <a:ext uri="{FF2B5EF4-FFF2-40B4-BE49-F238E27FC236}">
                <a16:creationId xmlns:a16="http://schemas.microsoft.com/office/drawing/2014/main" id="{1DB10653-D4DB-4F96-86C8-03A567548B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10115" y="2936448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2" name="Espace réservé du texte 24">
            <a:extLst>
              <a:ext uri="{FF2B5EF4-FFF2-40B4-BE49-F238E27FC236}">
                <a16:creationId xmlns:a16="http://schemas.microsoft.com/office/drawing/2014/main" id="{AAF7F5E0-5B57-426A-85A8-0683E72EE9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10115" y="4578034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3" name="Espace réservé du texte 36">
            <a:extLst>
              <a:ext uri="{FF2B5EF4-FFF2-40B4-BE49-F238E27FC236}">
                <a16:creationId xmlns:a16="http://schemas.microsoft.com/office/drawing/2014/main" id="{F9A0B6E2-CA60-4AB6-900A-9D5F8FBE8C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57628" y="1239411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04</a:t>
            </a:r>
            <a:endParaRPr lang="fr-FR" dirty="0"/>
          </a:p>
        </p:txBody>
      </p:sp>
      <p:sp>
        <p:nvSpPr>
          <p:cNvPr id="24" name="Espace réservé du texte 36">
            <a:extLst>
              <a:ext uri="{FF2B5EF4-FFF2-40B4-BE49-F238E27FC236}">
                <a16:creationId xmlns:a16="http://schemas.microsoft.com/office/drawing/2014/main" id="{5AC7B735-DEE4-4786-94BC-1962418523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57628" y="2933532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05</a:t>
            </a:r>
            <a:endParaRPr lang="fr-FR" dirty="0"/>
          </a:p>
        </p:txBody>
      </p:sp>
      <p:sp>
        <p:nvSpPr>
          <p:cNvPr id="25" name="Espace réservé du texte 36">
            <a:extLst>
              <a:ext uri="{FF2B5EF4-FFF2-40B4-BE49-F238E27FC236}">
                <a16:creationId xmlns:a16="http://schemas.microsoft.com/office/drawing/2014/main" id="{75B58ED8-8766-41A3-BB2E-2D18A7BD3E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7628" y="4578034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06</a:t>
            </a:r>
            <a:endParaRPr lang="fr-FR" dirty="0"/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F6724E20-5CF9-4CBF-98F5-E21F06DCC04F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B74FE363-852A-45DB-97FF-279736E475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33" name="AutoShape 32">
            <a:extLst>
              <a:ext uri="{FF2B5EF4-FFF2-40B4-BE49-F238E27FC236}">
                <a16:creationId xmlns:a16="http://schemas.microsoft.com/office/drawing/2014/main" id="{B964EDAB-DFEF-4380-9C06-68743BEB04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Rectangle 48">
            <a:extLst>
              <a:ext uri="{FF2B5EF4-FFF2-40B4-BE49-F238E27FC236}">
                <a16:creationId xmlns:a16="http://schemas.microsoft.com/office/drawing/2014/main" id="{23384A1C-DD21-49FE-BDA8-D7E3C456B89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35" name="Straight Connector 8">
            <a:extLst>
              <a:ext uri="{FF2B5EF4-FFF2-40B4-BE49-F238E27FC236}">
                <a16:creationId xmlns:a16="http://schemas.microsoft.com/office/drawing/2014/main" id="{F78D2D4C-CF22-4792-A4E4-20281394D352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84BAA19B-54AB-46A1-A272-CF260CF735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14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+ 3 zon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1181100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279630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B8AEADB5-4ACD-BE4C-AC4C-2492492D12C6}"/>
              </a:ext>
            </a:extLst>
          </p:cNvPr>
          <p:cNvCxnSpPr/>
          <p:nvPr userDrawn="1"/>
        </p:nvCxnSpPr>
        <p:spPr>
          <a:xfrm>
            <a:off x="8119534" y="441151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1321239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2936448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9" name="Espace réservé du texte 24">
            <a:extLst>
              <a:ext uri="{FF2B5EF4-FFF2-40B4-BE49-F238E27FC236}">
                <a16:creationId xmlns:a16="http://schemas.microsoft.com/office/drawing/2014/main" id="{934167CF-464E-F947-95F7-282E373AF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9422" y="4551657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98A6511-6B3E-A942-95B8-83CB029E03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1321239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1DBFCC5-648D-5B4B-8C39-20C6418EB3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2929321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2E3BF37-A1E8-1440-B0AD-C13D98365E6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6000" y="4548242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0FA09677-99E4-4C09-84AB-7B8547FA989F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5B468EB2-595D-4ADB-9C29-36ABD594B6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4" name="AutoShape 32">
            <a:extLst>
              <a:ext uri="{FF2B5EF4-FFF2-40B4-BE49-F238E27FC236}">
                <a16:creationId xmlns:a16="http://schemas.microsoft.com/office/drawing/2014/main" id="{1219B8C9-3E2B-4E2A-AFE1-2ADDC87ABF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201D70F4-ECC6-4A55-B1E3-12041B723FC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6" name="Straight Connector 8">
            <a:extLst>
              <a:ext uri="{FF2B5EF4-FFF2-40B4-BE49-F238E27FC236}">
                <a16:creationId xmlns:a16="http://schemas.microsoft.com/office/drawing/2014/main" id="{D8FC7059-54DB-4517-866C-832843402EEF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CA5132C4-7BED-4392-8B24-17C435CAA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0902" y="170773"/>
            <a:ext cx="9083254" cy="5302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340902" y="881600"/>
            <a:ext cx="4653498" cy="5400675"/>
          </a:xfrm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1pPr>
            <a:lvl2pPr marL="731837" indent="-2857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2pPr>
            <a:lvl3pPr marL="1181100" indent="-2857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3pPr>
            <a:lvl4pPr marL="1431925" indent="-1714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4pPr>
            <a:lvl5pPr marL="2138362" indent="-1714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197600" y="881600"/>
            <a:ext cx="4653498" cy="5400675"/>
          </a:xfrm>
        </p:spPr>
        <p:txBody>
          <a:bodyPr>
            <a:normAutofit/>
          </a:bodyPr>
          <a:lstStyle>
            <a:lvl1pPr marL="266700" indent="-2667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1pPr>
            <a:lvl2pPr marL="714375" indent="-268288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2pPr>
            <a:lvl3pPr marL="1081088" indent="-185738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3pPr>
            <a:lvl4pPr marL="1438275" indent="-1778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4pPr>
            <a:lvl5pPr marL="2152650" indent="-185738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6" name="Rectangle 4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D6C575-68B0-469B-930B-41FDCD893F04}" type="datetime1">
              <a:rPr lang="fr-FR" smtClean="0">
                <a:solidFill>
                  <a:srgbClr val="353886"/>
                </a:solidFill>
              </a:rPr>
              <a:t>07/10/2023</a:t>
            </a:fld>
            <a:endParaRPr lang="fr-FR" dirty="0">
              <a:solidFill>
                <a:srgbClr val="3538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1805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 Titre Principal + 2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2154767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3769976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2294906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3910115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957103E-6F6C-3142-8015-552C00D67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725" y="2904067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A9CE214D-86DF-194A-9B0C-A0389B938D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725" y="4604279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792C28AF-43C1-4F32-A8D1-0DC8CF60284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93694" y="2129535"/>
            <a:ext cx="823912" cy="738187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9653EE4D-7270-40FA-8421-92203656F29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93694" y="3831588"/>
            <a:ext cx="823912" cy="738187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DD28A91F-8CF7-470A-8DBC-58F805FBD409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958B0985-AF28-44EB-869F-37AAF00521B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1" name="AutoShape 32">
            <a:extLst>
              <a:ext uri="{FF2B5EF4-FFF2-40B4-BE49-F238E27FC236}">
                <a16:creationId xmlns:a16="http://schemas.microsoft.com/office/drawing/2014/main" id="{D0EBCA19-D3E0-48F7-B19A-F6705965C3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Rectangle 48">
            <a:extLst>
              <a:ext uri="{FF2B5EF4-FFF2-40B4-BE49-F238E27FC236}">
                <a16:creationId xmlns:a16="http://schemas.microsoft.com/office/drawing/2014/main" id="{C8510B3B-EFB1-4753-9F3A-FC87703B3D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2BEC3F22-837E-4A27-A872-2E287F20CEAE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27A44A55-EC95-4259-B127-505A28B06B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668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us Titre Principal + 2 zones ave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2154767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3769976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2294906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3910115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957103E-6F6C-3142-8015-552C00D67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725" y="2904067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A9CE214D-86DF-194A-9B0C-A0389B938D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725" y="4604279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D0C393D6-33AB-F94E-9D25-152711816A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3694" y="2213078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01</a:t>
            </a:r>
            <a:endParaRPr lang="fr-FR" dirty="0"/>
          </a:p>
        </p:txBody>
      </p:sp>
      <p:sp>
        <p:nvSpPr>
          <p:cNvPr id="38" name="Espace réservé du texte 36">
            <a:extLst>
              <a:ext uri="{FF2B5EF4-FFF2-40B4-BE49-F238E27FC236}">
                <a16:creationId xmlns:a16="http://schemas.microsoft.com/office/drawing/2014/main" id="{5C9C9F0F-7326-7841-9183-0D9C88118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3694" y="3907199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02</a:t>
            </a:r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C8C43EF5-F21C-4F26-BBDD-C07345AFFB2B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0F24679C-70B5-4AAA-976D-562C562BA47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0" name="AutoShape 32">
            <a:extLst>
              <a:ext uri="{FF2B5EF4-FFF2-40B4-BE49-F238E27FC236}">
                <a16:creationId xmlns:a16="http://schemas.microsoft.com/office/drawing/2014/main" id="{9928B0EA-CE75-4D5E-926B-AC881AE7A0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85BB08FF-FF62-456A-B0D6-1C9EC13B821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A78608CE-8C61-4752-B2C1-B21AFF1D7BBD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5588AE58-3929-4CFC-835F-A74D362CC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49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+ 2 zon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2154767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3769976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2294906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3910115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64BB44CC-8740-DA42-9C80-5AD9C32E27F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2302033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4A95CF2C-954C-F64A-810D-928EFA7A239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3910115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B53F3A98-D563-48D3-A383-53AAA581C1BD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909F28B2-AC10-4A88-B6A0-E9ED8D0843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0" name="AutoShape 32">
            <a:extLst>
              <a:ext uri="{FF2B5EF4-FFF2-40B4-BE49-F238E27FC236}">
                <a16:creationId xmlns:a16="http://schemas.microsoft.com/office/drawing/2014/main" id="{2120BF1F-558B-4E74-B91B-933496E8F4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DCD9C807-1973-4567-86C8-6D8C1E85242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8366317D-27DA-4C49-9684-CB21B987778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DD893865-4097-4EBA-B6C9-B5B4B5B5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57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3 zones Textes avec tra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3C019B1-B965-C044-82E6-D77F16CA09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901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6BFA99D-687C-4D5B-9640-C118D97DB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901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5C939663-D70C-4443-A341-3453FE9426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6315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3E386919-1398-4D50-BF33-68FB27A0B9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6315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C1FAA22-CEED-460B-9A99-37D486BD46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5267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3DAF07B9-C844-4B36-B2AA-95274F016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5267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Deuxième niveau</a:t>
            </a:r>
          </a:p>
        </p:txBody>
      </p:sp>
      <p:cxnSp>
        <p:nvCxnSpPr>
          <p:cNvPr id="14" name="Straight Connector 20">
            <a:extLst>
              <a:ext uri="{FF2B5EF4-FFF2-40B4-BE49-F238E27FC236}">
                <a16:creationId xmlns:a16="http://schemas.microsoft.com/office/drawing/2014/main" id="{61B00C12-4C1A-4345-9C89-8975CEF55310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504016" y="1783822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A30E4D00-A3AB-4C1A-AC21-1CCB2B69C0C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533431" y="1769522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EB1430C2-049F-49BB-9587-A0E1F28608B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562383" y="1783823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4">
            <a:extLst>
              <a:ext uri="{FF2B5EF4-FFF2-40B4-BE49-F238E27FC236}">
                <a16:creationId xmlns:a16="http://schemas.microsoft.com/office/drawing/2014/main" id="{B9A8ACF2-F34E-4697-A8A8-29CC483D7E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2" name="AutoShape 32">
            <a:extLst>
              <a:ext uri="{FF2B5EF4-FFF2-40B4-BE49-F238E27FC236}">
                <a16:creationId xmlns:a16="http://schemas.microsoft.com/office/drawing/2014/main" id="{42D59B0B-764B-4F57-9171-E2C5BA325B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ectangle 48">
            <a:extLst>
              <a:ext uri="{FF2B5EF4-FFF2-40B4-BE49-F238E27FC236}">
                <a16:creationId xmlns:a16="http://schemas.microsoft.com/office/drawing/2014/main" id="{9B948D51-43CC-46D5-89A0-D195BFEFD27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E3CE588-A971-442E-8DCA-BF04A51ED6E7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6FCC3466-A487-4563-889B-0727D66607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0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3 zones Textes avec traits - Fond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A9C9B9-8579-4A53-9B99-F4A27A3816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3C019B1-B965-C044-82E6-D77F16CA09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901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6BFA99D-687C-4D5B-9640-C118D97DB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901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5C939663-D70C-4443-A341-3453FE9426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6315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3E386919-1398-4D50-BF33-68FB27A0B9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6315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C1FAA22-CEED-460B-9A99-37D486BD46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5267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3DAF07B9-C844-4B36-B2AA-95274F016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5267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cxnSp>
        <p:nvCxnSpPr>
          <p:cNvPr id="14" name="Straight Connector 20">
            <a:extLst>
              <a:ext uri="{FF2B5EF4-FFF2-40B4-BE49-F238E27FC236}">
                <a16:creationId xmlns:a16="http://schemas.microsoft.com/office/drawing/2014/main" id="{61B00C12-4C1A-4345-9C89-8975CEF55310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504016" y="1783822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A30E4D00-A3AB-4C1A-AC21-1CCB2B69C0C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533431" y="1769522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EB1430C2-049F-49BB-9587-A0E1F28608B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562383" y="1783823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4">
            <a:extLst>
              <a:ext uri="{FF2B5EF4-FFF2-40B4-BE49-F238E27FC236}">
                <a16:creationId xmlns:a16="http://schemas.microsoft.com/office/drawing/2014/main" id="{ABA22C5F-45F0-4431-882C-B065B1BF486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0" name="AutoShape 32">
            <a:extLst>
              <a:ext uri="{FF2B5EF4-FFF2-40B4-BE49-F238E27FC236}">
                <a16:creationId xmlns:a16="http://schemas.microsoft.com/office/drawing/2014/main" id="{1B65F5FE-0322-4463-80A3-0A9027E805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563C384E-762E-415E-8C03-9ECCE0DC994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1FB236DA-AB44-4735-B4BF-1A2C7B3D81EA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8AEB9BD3-3E67-449B-8273-8CBD83BACD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6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4 zones Textes avec tra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3C019B1-B965-C044-82E6-D77F16CA09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901" y="3429000"/>
            <a:ext cx="2032772" cy="2989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F3D8C">
                  <a:alpha val="80000"/>
                </a:srgbClr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6BFA99D-687C-4D5B-9640-C118D97DB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901" y="2786062"/>
            <a:ext cx="2033098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5C939663-D70C-4443-A341-3453FE9426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4740" y="3429000"/>
            <a:ext cx="2032772" cy="2989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3E386919-1398-4D50-BF33-68FB27A0B9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4740" y="2786062"/>
            <a:ext cx="2033098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C1FAA22-CEED-460B-9A99-37D486BD46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2253" y="3429000"/>
            <a:ext cx="2032772" cy="2989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3DAF07B9-C844-4B36-B2AA-95274F016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2253" y="2786062"/>
            <a:ext cx="2033098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4888E5F9-9CDF-48CB-A233-46FD43C638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9440" y="3429000"/>
            <a:ext cx="2032772" cy="2989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5E39312C-29D5-420F-932C-A069CF49F4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89440" y="2786062"/>
            <a:ext cx="2033098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DF333AB5-CB1F-4BA4-BD81-90A2566F4960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504016" y="1943731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C908885D-F9E7-40CD-AFD7-36D7099411D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811857" y="1929430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0">
            <a:extLst>
              <a:ext uri="{FF2B5EF4-FFF2-40B4-BE49-F238E27FC236}">
                <a16:creationId xmlns:a16="http://schemas.microsoft.com/office/drawing/2014/main" id="{5CC36096-28A9-430C-8CC5-BC5334B43216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19370" y="1943731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0">
            <a:extLst>
              <a:ext uri="{FF2B5EF4-FFF2-40B4-BE49-F238E27FC236}">
                <a16:creationId xmlns:a16="http://schemas.microsoft.com/office/drawing/2014/main" id="{FD71CE87-C231-46A7-9BE5-262BB1FBABD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9426557" y="192942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">
            <a:extLst>
              <a:ext uri="{FF2B5EF4-FFF2-40B4-BE49-F238E27FC236}">
                <a16:creationId xmlns:a16="http://schemas.microsoft.com/office/drawing/2014/main" id="{A753CC17-AB8D-409F-87CA-E3F06651E75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5" name="AutoShape 32">
            <a:extLst>
              <a:ext uri="{FF2B5EF4-FFF2-40B4-BE49-F238E27FC236}">
                <a16:creationId xmlns:a16="http://schemas.microsoft.com/office/drawing/2014/main" id="{CC63CE5B-8EFB-4C50-96C2-0D6C8597E6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375A8ECE-CBAE-4167-96CD-5718AE89536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8459E831-FF9D-4A9D-B946-5C1C3016EB83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8095D525-A96C-4051-8A65-A0E153EBF3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3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4 zone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DB40A40-2936-4914-B4AF-D4D5BE675F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56536" y="0"/>
            <a:ext cx="3135464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C56652C-D9BB-4AF3-AEE5-B7EE68F52DE2}"/>
              </a:ext>
            </a:extLst>
          </p:cNvPr>
          <p:cNvSpPr txBox="1">
            <a:spLocks/>
          </p:cNvSpPr>
          <p:nvPr userDrawn="1"/>
        </p:nvSpPr>
        <p:spPr>
          <a:xfrm>
            <a:off x="1866900" y="2618190"/>
            <a:ext cx="4229100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1"/>
                </a:solidFill>
                <a:latin typeface="TT Norms Regular" panose="02000503030000020003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cs typeface="Poppins Bold" panose="02000000000000000000" pitchFamily="2" charset="0"/>
              </a:rPr>
              <a:t>Cliquez</a:t>
            </a:r>
            <a:br>
              <a:rPr lang="en-US" dirty="0">
                <a:cs typeface="Poppins Bold" panose="02000000000000000000" pitchFamily="2" charset="0"/>
              </a:rPr>
            </a:br>
            <a:r>
              <a:rPr lang="en-US" dirty="0">
                <a:cs typeface="Poppins Bold" panose="02000000000000000000" pitchFamily="2" charset="0"/>
              </a:rPr>
              <a:t>pour modifier</a:t>
            </a:r>
            <a:br>
              <a:rPr lang="en-US" dirty="0">
                <a:cs typeface="Poppins Bold" panose="02000000000000000000" pitchFamily="2" charset="0"/>
              </a:rPr>
            </a:br>
            <a:r>
              <a:rPr lang="en-US" dirty="0">
                <a:cs typeface="Poppins Bold" panose="02000000000000000000" pitchFamily="2" charset="0"/>
              </a:rPr>
              <a:t>le </a:t>
            </a:r>
            <a:r>
              <a:rPr lang="en-US" dirty="0" err="1">
                <a:cs typeface="Poppins Bold" panose="02000000000000000000" pitchFamily="2" charset="0"/>
              </a:rPr>
              <a:t>titre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2E539C0B-235B-4B4D-B739-CCF8F76D2CC1}"/>
              </a:ext>
            </a:extLst>
          </p:cNvPr>
          <p:cNvSpPr/>
          <p:nvPr userDrawn="1"/>
        </p:nvSpPr>
        <p:spPr>
          <a:xfrm>
            <a:off x="5094644" y="118110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>
              <a:latin typeface="TT Norms Regular" panose="02000503030000020003" pitchFamily="2" charset="77"/>
            </a:endParaRPr>
          </a:p>
        </p:txBody>
      </p:sp>
      <p:sp>
        <p:nvSpPr>
          <p:cNvPr id="7" name="Oval 17">
            <a:extLst>
              <a:ext uri="{FF2B5EF4-FFF2-40B4-BE49-F238E27FC236}">
                <a16:creationId xmlns:a16="http://schemas.microsoft.com/office/drawing/2014/main" id="{6F129FE0-3346-455D-B2B2-2BD2E508888A}"/>
              </a:ext>
            </a:extLst>
          </p:cNvPr>
          <p:cNvSpPr/>
          <p:nvPr userDrawn="1"/>
        </p:nvSpPr>
        <p:spPr>
          <a:xfrm>
            <a:off x="5094644" y="2494970"/>
            <a:ext cx="818319" cy="818319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>
              <a:latin typeface="TT Norms Regular" panose="02000503030000020003" pitchFamily="2" charset="77"/>
            </a:endParaRPr>
          </a:p>
        </p:txBody>
      </p:sp>
      <p:sp>
        <p:nvSpPr>
          <p:cNvPr id="8" name="Oval 18">
            <a:extLst>
              <a:ext uri="{FF2B5EF4-FFF2-40B4-BE49-F238E27FC236}">
                <a16:creationId xmlns:a16="http://schemas.microsoft.com/office/drawing/2014/main" id="{13FD5002-D253-495D-A752-92872150EC5A}"/>
              </a:ext>
            </a:extLst>
          </p:cNvPr>
          <p:cNvSpPr/>
          <p:nvPr userDrawn="1"/>
        </p:nvSpPr>
        <p:spPr>
          <a:xfrm>
            <a:off x="5094644" y="380884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>
              <a:latin typeface="TT Norms Regular" panose="02000503030000020003" pitchFamily="2" charset="77"/>
            </a:endParaRP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1A27EBFA-EAB5-4DA7-B2F6-79C3C9C41E40}"/>
              </a:ext>
            </a:extLst>
          </p:cNvPr>
          <p:cNvSpPr/>
          <p:nvPr userDrawn="1"/>
        </p:nvSpPr>
        <p:spPr>
          <a:xfrm>
            <a:off x="5094644" y="5122709"/>
            <a:ext cx="818319" cy="818319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>
              <a:latin typeface="TT Norms Regular" panose="02000503030000020003" pitchFamily="2" charset="77"/>
            </a:endParaRP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F1152CFC-7D9E-464B-B9C5-E165425F7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1" y="1181100"/>
            <a:ext cx="2508628" cy="314325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Lorem </a:t>
            </a:r>
            <a:r>
              <a:rPr lang="fr-FR" dirty="0" err="1"/>
              <a:t>Upsum</a:t>
            </a:r>
            <a:endParaRPr lang="fr-FR" dirty="0"/>
          </a:p>
        </p:txBody>
      </p:sp>
      <p:sp>
        <p:nvSpPr>
          <p:cNvPr id="24" name="Espace réservé du texte 22">
            <a:extLst>
              <a:ext uri="{FF2B5EF4-FFF2-40B4-BE49-F238E27FC236}">
                <a16:creationId xmlns:a16="http://schemas.microsoft.com/office/drawing/2014/main" id="{89230C25-E0E8-4359-B805-1C225DD405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1" y="1546950"/>
            <a:ext cx="2508628" cy="452469"/>
          </a:xfrm>
        </p:spPr>
        <p:txBody>
          <a:bodyPr>
            <a:noAutofit/>
          </a:bodyPr>
          <a:lstStyle>
            <a:lvl1pPr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3EF7EFB2-825A-483B-9DBE-9FE22BE45F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495629"/>
            <a:ext cx="2508628" cy="314325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Lorem </a:t>
            </a:r>
            <a:r>
              <a:rPr lang="fr-FR" dirty="0" err="1"/>
              <a:t>Upsum</a:t>
            </a:r>
            <a:endParaRPr lang="fr-FR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B5663770-2F87-4D77-8DDD-9049742A7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861479"/>
            <a:ext cx="2508628" cy="452469"/>
          </a:xfrm>
        </p:spPr>
        <p:txBody>
          <a:bodyPr>
            <a:noAutofit/>
          </a:bodyPr>
          <a:lstStyle>
            <a:lvl1pPr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E35DC91E-EB88-42D6-A5BA-9AFF89BF04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812639"/>
            <a:ext cx="2508628" cy="314325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Lorem </a:t>
            </a:r>
            <a:r>
              <a:rPr lang="fr-FR" dirty="0" err="1"/>
              <a:t>Upsum</a:t>
            </a:r>
            <a:endParaRPr lang="fr-FR" dirty="0"/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B17551-8E7F-42B0-827F-983A1E46C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178489"/>
            <a:ext cx="2508628" cy="452469"/>
          </a:xfrm>
        </p:spPr>
        <p:txBody>
          <a:bodyPr>
            <a:noAutofit/>
          </a:bodyPr>
          <a:lstStyle>
            <a:lvl1pPr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A8725B67-5B3B-4686-8314-8825F29985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5122709"/>
            <a:ext cx="2508628" cy="314325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Lorem </a:t>
            </a:r>
            <a:r>
              <a:rPr lang="fr-FR" dirty="0" err="1"/>
              <a:t>Upsum</a:t>
            </a:r>
            <a:endParaRPr lang="fr-FR" dirty="0"/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EDD8D280-3341-4A42-811F-EB8D08AEB0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1" y="5488559"/>
            <a:ext cx="2508628" cy="452469"/>
          </a:xfrm>
        </p:spPr>
        <p:txBody>
          <a:bodyPr>
            <a:noAutofit/>
          </a:bodyPr>
          <a:lstStyle>
            <a:lvl1pPr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  <p:sp>
        <p:nvSpPr>
          <p:cNvPr id="32" name="Espace réservé pour une image  31">
            <a:extLst>
              <a:ext uri="{FF2B5EF4-FFF2-40B4-BE49-F238E27FC236}">
                <a16:creationId xmlns:a16="http://schemas.microsoft.com/office/drawing/2014/main" id="{D52F0215-35CE-4093-B45D-ABC336CBAA7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72486" y="1369440"/>
            <a:ext cx="462625" cy="44974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3" name="Espace réservé pour une image  31">
            <a:extLst>
              <a:ext uri="{FF2B5EF4-FFF2-40B4-BE49-F238E27FC236}">
                <a16:creationId xmlns:a16="http://schemas.microsoft.com/office/drawing/2014/main" id="{35B6E589-674F-44B7-AC93-2160584922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72486" y="2672444"/>
            <a:ext cx="462625" cy="44974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4" name="Espace réservé pour une image  31">
            <a:extLst>
              <a:ext uri="{FF2B5EF4-FFF2-40B4-BE49-F238E27FC236}">
                <a16:creationId xmlns:a16="http://schemas.microsoft.com/office/drawing/2014/main" id="{F2418CD7-528C-4C54-A973-A8C33A31729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72485" y="3993402"/>
            <a:ext cx="462625" cy="44974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5" name="Espace réservé pour une image  31">
            <a:extLst>
              <a:ext uri="{FF2B5EF4-FFF2-40B4-BE49-F238E27FC236}">
                <a16:creationId xmlns:a16="http://schemas.microsoft.com/office/drawing/2014/main" id="{2A350CA1-2DC1-49BC-A47A-F2E4FF111EE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72484" y="5306998"/>
            <a:ext cx="462625" cy="44974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306C9046-7554-4076-8E06-F9C0CE8C966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4" name="AutoShape 32">
            <a:extLst>
              <a:ext uri="{FF2B5EF4-FFF2-40B4-BE49-F238E27FC236}">
                <a16:creationId xmlns:a16="http://schemas.microsoft.com/office/drawing/2014/main" id="{23C7EBE3-4048-464E-98D7-637720C9A4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5" name="Rectangle 48">
            <a:extLst>
              <a:ext uri="{FF2B5EF4-FFF2-40B4-BE49-F238E27FC236}">
                <a16:creationId xmlns:a16="http://schemas.microsoft.com/office/drawing/2014/main" id="{E9DB5803-3BBA-421B-9F69-BD60AD4B8D1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7019FED4-5B9C-4E86-91FE-7DB306B8956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 46">
            <a:extLst>
              <a:ext uri="{FF2B5EF4-FFF2-40B4-BE49-F238E27FC236}">
                <a16:creationId xmlns:a16="http://schemas.microsoft.com/office/drawing/2014/main" id="{55480496-29F1-460F-9C0D-64409C0AD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74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04492D9-5B3A-4F31-B4D8-2BFB219CC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2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181099"/>
            <a:ext cx="5524500" cy="28393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28571" y="4020456"/>
            <a:ext cx="3093359" cy="19594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356420D-F148-437C-A7D4-A1401B520FE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3" name="AutoShape 32">
            <a:extLst>
              <a:ext uri="{FF2B5EF4-FFF2-40B4-BE49-F238E27FC236}">
                <a16:creationId xmlns:a16="http://schemas.microsoft.com/office/drawing/2014/main" id="{109A2787-0457-4322-995B-21B64901DC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Rectangle 48">
            <a:extLst>
              <a:ext uri="{FF2B5EF4-FFF2-40B4-BE49-F238E27FC236}">
                <a16:creationId xmlns:a16="http://schemas.microsoft.com/office/drawing/2014/main" id="{885D1FDC-6806-47AB-B2F5-19921F41E8D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A804D31E-4D64-4A56-84B9-71AA5963FDE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1EAECC0D-81F8-4AA9-9F5B-6275603F9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2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082CAF8-F280-4319-BE3C-FE7FB174398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6" name="AutoShape 32">
            <a:extLst>
              <a:ext uri="{FF2B5EF4-FFF2-40B4-BE49-F238E27FC236}">
                <a16:creationId xmlns:a16="http://schemas.microsoft.com/office/drawing/2014/main" id="{51557448-5A28-4FA0-A945-2A4226132A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48">
            <a:extLst>
              <a:ext uri="{FF2B5EF4-FFF2-40B4-BE49-F238E27FC236}">
                <a16:creationId xmlns:a16="http://schemas.microsoft.com/office/drawing/2014/main" id="{1D77F357-E57F-40AB-A75D-5DA407E7EA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938C69AD-59A6-429A-8E23-352AC177BE16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2EE6DD2-8D59-4A91-8209-F959A5738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0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Tableau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73" y="171068"/>
            <a:ext cx="10479617" cy="5302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55373" y="2965132"/>
            <a:ext cx="10479617" cy="2195512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44C410-1F17-48BB-8CC2-068A673154BA}" type="datetime1">
              <a:rPr lang="fr-FR" smtClean="0">
                <a:solidFill>
                  <a:srgbClr val="353886"/>
                </a:solidFill>
              </a:rPr>
              <a:t>07/10/2023</a:t>
            </a:fld>
            <a:endParaRPr lang="fr-FR" dirty="0">
              <a:solidFill>
                <a:srgbClr val="3538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456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34715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60E24AD-AD0B-4F5E-BF57-359329DE946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8" name="AutoShape 32">
            <a:extLst>
              <a:ext uri="{FF2B5EF4-FFF2-40B4-BE49-F238E27FC236}">
                <a16:creationId xmlns:a16="http://schemas.microsoft.com/office/drawing/2014/main" id="{753E3DBF-6DA5-4D47-944D-08F11C04D9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49573822-EACC-44C7-B33B-401032F97D9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92A992A3-29B0-40A7-8551-D86224D7EDC6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C21122A2-178E-4312-9627-F4FDDE9553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6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649028" y="2318656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71315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9971315" y="0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71314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649028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5326741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EFCAAB4-0E40-42F0-8CDB-47F89389A9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7" name="AutoShape 32">
            <a:extLst>
              <a:ext uri="{FF2B5EF4-FFF2-40B4-BE49-F238E27FC236}">
                <a16:creationId xmlns:a16="http://schemas.microsoft.com/office/drawing/2014/main" id="{A0F8CEAD-D1E5-4FEE-A981-7B03969A08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6590217F-EF42-4E73-B031-42A4A94157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8ACC3ABC-A343-4753-B6BC-A68F0D55E735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E919BC6-5801-4522-AB7E-67FC7B2AE4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599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3 Images Ro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90408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7913915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043F68A-1438-43B6-859A-3BEC3EC25A5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4" name="AutoShape 32">
            <a:extLst>
              <a:ext uri="{FF2B5EF4-FFF2-40B4-BE49-F238E27FC236}">
                <a16:creationId xmlns:a16="http://schemas.microsoft.com/office/drawing/2014/main" id="{F8B487EB-09A0-40C2-B4BE-DC5C4C2A68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A1DE80C2-D0BE-4BEB-8E39-13443845B9D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37785581-520E-4FE7-8D0D-55E0FE1B6DC7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7A692C02-6BCF-45BA-A413-015B85C5F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390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+ 9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E177D4F-2A80-4031-841E-9EE25ADBAEB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530529" y="4199539"/>
            <a:ext cx="675248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DBB3C06-8FF4-4E39-B654-E9A7D68B978E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530529" y="2232356"/>
            <a:ext cx="774155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44B33885-4456-425B-8D52-652C02FE1E4A}"/>
              </a:ext>
            </a:extLst>
          </p:cNvPr>
          <p:cNvSpPr/>
          <p:nvPr userDrawn="1"/>
        </p:nvSpPr>
        <p:spPr bwMode="auto">
          <a:xfrm>
            <a:off x="3102983" y="2201890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CCEF042-5E0F-4DD7-8F44-9DE5F21886E3}"/>
              </a:ext>
            </a:extLst>
          </p:cNvPr>
          <p:cNvSpPr/>
          <p:nvPr userDrawn="1"/>
        </p:nvSpPr>
        <p:spPr bwMode="auto">
          <a:xfrm>
            <a:off x="4728804" y="2201889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EE6C05-A800-49FD-8FFF-D6543F40D423}"/>
              </a:ext>
            </a:extLst>
          </p:cNvPr>
          <p:cNvSpPr/>
          <p:nvPr userDrawn="1"/>
        </p:nvSpPr>
        <p:spPr bwMode="auto">
          <a:xfrm>
            <a:off x="6406206" y="2201888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B0A93AC-E08F-4936-90AC-07A7FEE2B4A0}"/>
              </a:ext>
            </a:extLst>
          </p:cNvPr>
          <p:cNvSpPr/>
          <p:nvPr userDrawn="1"/>
        </p:nvSpPr>
        <p:spPr bwMode="auto">
          <a:xfrm>
            <a:off x="8032027" y="2201887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8FC910C-3BEC-4A5D-BF87-5C43EAA247F0}"/>
              </a:ext>
            </a:extLst>
          </p:cNvPr>
          <p:cNvSpPr/>
          <p:nvPr userDrawn="1"/>
        </p:nvSpPr>
        <p:spPr bwMode="auto">
          <a:xfrm>
            <a:off x="9667946" y="2201886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DB1DD2FD-F3BC-4004-8E58-C06BFE5DE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FD0BC342-3246-4CDF-B813-79B7B6F0EC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8264" y="3088779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6E75A37F-1A79-4671-B7F6-01D10CE66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48264" y="2473172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4B001B4-90F6-4246-8ECB-DA8EF38DE9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3863" y="3087280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A41B273C-5F11-4677-9DD1-6B9F39BA92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3863" y="2471673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4C05DBFB-8D10-415E-B6C9-6793D0046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02087" y="3088779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BB5D5042-AB05-4D4A-B226-89DAAF00AA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2087" y="2473172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35" name="Espace réservé du texte 22">
            <a:extLst>
              <a:ext uri="{FF2B5EF4-FFF2-40B4-BE49-F238E27FC236}">
                <a16:creationId xmlns:a16="http://schemas.microsoft.com/office/drawing/2014/main" id="{FC43A76E-7277-4D80-8163-8AF8A3AD8F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60235" y="3087280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8D212AC5-6B34-410F-A434-578C06006D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60235" y="2471673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9E42C827-AC37-4292-84ED-209F3BE32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15266" y="3087280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38" name="Espace réservé du texte 27">
            <a:extLst>
              <a:ext uri="{FF2B5EF4-FFF2-40B4-BE49-F238E27FC236}">
                <a16:creationId xmlns:a16="http://schemas.microsoft.com/office/drawing/2014/main" id="{D0E6807D-6E26-48E4-9A0F-007016E687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15266" y="2471673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0" name="Espace réservé du texte 22">
            <a:extLst>
              <a:ext uri="{FF2B5EF4-FFF2-40B4-BE49-F238E27FC236}">
                <a16:creationId xmlns:a16="http://schemas.microsoft.com/office/drawing/2014/main" id="{6ACEBC72-CDFF-4A03-B18A-E62B9BD8A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48264" y="5045483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41" name="Espace réservé du texte 27">
            <a:extLst>
              <a:ext uri="{FF2B5EF4-FFF2-40B4-BE49-F238E27FC236}">
                <a16:creationId xmlns:a16="http://schemas.microsoft.com/office/drawing/2014/main" id="{A1292BD9-0E3D-4212-8F4D-2ACBAB7245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48264" y="4429876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2" name="Espace réservé du texte 22">
            <a:extLst>
              <a:ext uri="{FF2B5EF4-FFF2-40B4-BE49-F238E27FC236}">
                <a16:creationId xmlns:a16="http://schemas.microsoft.com/office/drawing/2014/main" id="{B1402995-DAD1-43AE-BB90-B3E26FA4C4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43863" y="5043984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0313BC72-18FF-4A6A-84CA-7FE7762A38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43863" y="4428377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4" name="Espace réservé du texte 22">
            <a:extLst>
              <a:ext uri="{FF2B5EF4-FFF2-40B4-BE49-F238E27FC236}">
                <a16:creationId xmlns:a16="http://schemas.microsoft.com/office/drawing/2014/main" id="{FADA8F12-3AFB-47E1-9A6F-9D122D1880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2087" y="5045483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493CB699-937C-49FC-99B4-55B427F19A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2087" y="4429876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6" name="Espace réservé du texte 22">
            <a:extLst>
              <a:ext uri="{FF2B5EF4-FFF2-40B4-BE49-F238E27FC236}">
                <a16:creationId xmlns:a16="http://schemas.microsoft.com/office/drawing/2014/main" id="{E5EC14C0-C6FD-42AF-AC58-6A2A024256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235" y="5043984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AD5FCE60-3C6F-46C2-BD69-8A3795353E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60235" y="4428377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A88935FF-F8A9-4ABC-886D-B56633181EBA}"/>
              </a:ext>
            </a:extLst>
          </p:cNvPr>
          <p:cNvSpPr/>
          <p:nvPr userDrawn="1"/>
        </p:nvSpPr>
        <p:spPr bwMode="auto">
          <a:xfrm>
            <a:off x="3102983" y="4159650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C2F6E3F-6B1A-4C10-BE22-32FC05799C2E}"/>
              </a:ext>
            </a:extLst>
          </p:cNvPr>
          <p:cNvSpPr/>
          <p:nvPr userDrawn="1"/>
        </p:nvSpPr>
        <p:spPr bwMode="auto">
          <a:xfrm>
            <a:off x="4728804" y="4159649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A1A70203-5D9A-470B-93AA-C89FBDBF97E9}"/>
              </a:ext>
            </a:extLst>
          </p:cNvPr>
          <p:cNvSpPr/>
          <p:nvPr userDrawn="1"/>
        </p:nvSpPr>
        <p:spPr bwMode="auto">
          <a:xfrm>
            <a:off x="6406206" y="4159648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4E7F704C-F6FE-4BDF-9846-11F53D8EF152}"/>
              </a:ext>
            </a:extLst>
          </p:cNvPr>
          <p:cNvSpPr/>
          <p:nvPr userDrawn="1"/>
        </p:nvSpPr>
        <p:spPr bwMode="auto">
          <a:xfrm>
            <a:off x="8032027" y="4159647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51C67676-136E-4F15-8534-418D78C6CF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5" name="AutoShape 32">
            <a:extLst>
              <a:ext uri="{FF2B5EF4-FFF2-40B4-BE49-F238E27FC236}">
                <a16:creationId xmlns:a16="http://schemas.microsoft.com/office/drawing/2014/main" id="{6BDEE7E8-34AA-4480-942A-EBB8B320B3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3102713F-1427-4330-96A2-EABBEF158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57" name="Straight Connector 8">
            <a:extLst>
              <a:ext uri="{FF2B5EF4-FFF2-40B4-BE49-F238E27FC236}">
                <a16:creationId xmlns:a16="http://schemas.microsoft.com/office/drawing/2014/main" id="{C927B717-25C9-4F8A-94EA-F0C4294BDA7B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292F74E6-FF97-4730-A85C-F0744D3EB3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351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+ 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63185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1E94770-01CB-4619-8F54-7D2ADD02306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1866900" y="3538537"/>
            <a:ext cx="4229100" cy="28803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FontTx/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fr-FR" dirty="0" err="1"/>
              <a:t>urna</a:t>
            </a:r>
            <a:r>
              <a:rPr lang="fr-FR" dirty="0"/>
              <a:t>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75D5065-6960-4866-8EC6-166F233754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8" name="AutoShape 32">
            <a:extLst>
              <a:ext uri="{FF2B5EF4-FFF2-40B4-BE49-F238E27FC236}">
                <a16:creationId xmlns:a16="http://schemas.microsoft.com/office/drawing/2014/main" id="{CFA7C67B-0A35-4777-9B59-DE16A413E1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2095983B-D6D1-4192-9FDF-454EA4FAB43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A78F53AA-4A92-4187-B09F-8F402CC302CB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106A739C-D381-45D3-A6BF-617CDFCD3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88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f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AAE51-0744-4A1F-9F91-29A2E5D8A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500" y="4385388"/>
            <a:ext cx="4807972" cy="135173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dirty="0"/>
              <a:t>Merci de votre attention…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5F7B5D-0766-4052-84B5-0F6EE8626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" y="631000"/>
            <a:ext cx="1816163" cy="5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07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8" name="Rectangle 72"/>
          <p:cNvSpPr>
            <a:spLocks noGrp="1" noChangeArrowheads="1"/>
          </p:cNvSpPr>
          <p:nvPr>
            <p:ph type="ctrTitle" sz="quarter"/>
          </p:nvPr>
        </p:nvSpPr>
        <p:spPr>
          <a:xfrm>
            <a:off x="1340902" y="3410956"/>
            <a:ext cx="3890865" cy="1304925"/>
          </a:xfrm>
        </p:spPr>
        <p:txBody>
          <a:bodyPr lIns="72000" tIns="144000" rIns="72000" bIns="144000">
            <a:normAutofit/>
          </a:bodyPr>
          <a:lstStyle>
            <a:lvl1pPr algn="l">
              <a:lnSpc>
                <a:spcPts val="4000"/>
              </a:lnSpc>
              <a:defRPr sz="3600">
                <a:solidFill>
                  <a:schemeClr val="tx2"/>
                </a:solidFill>
                <a:latin typeface="TT Norms Regular" panose="02000503030000020003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697" name="Rectangle 12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40902" y="4715880"/>
            <a:ext cx="3890865" cy="1171735"/>
          </a:xfrm>
        </p:spPr>
        <p:txBody>
          <a:bodyPr lIns="72000" tIns="144000" rIns="72000" bIns="144000" anchor="ctr">
            <a:normAutofit/>
          </a:bodyPr>
          <a:lstStyle>
            <a:lvl1pPr marL="0" indent="0" algn="l">
              <a:lnSpc>
                <a:spcPct val="100000"/>
              </a:lnSpc>
              <a:buFont typeface="Wingdings 2" pitchFamily="18" charset="2"/>
              <a:buNone/>
              <a:defRPr sz="28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41402-03A5-4529-BC0B-995810B1D3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6" name="AutoShape 32">
            <a:extLst>
              <a:ext uri="{FF2B5EF4-FFF2-40B4-BE49-F238E27FC236}">
                <a16:creationId xmlns:a16="http://schemas.microsoft.com/office/drawing/2014/main" id="{6BA5FC2E-6590-425F-8444-F7E0B165C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  <a:defRPr/>
            </a:pPr>
            <a:fld id="{1BAD1E34-54AF-4477-9750-A9028AE074BF}" type="slidenum">
              <a:rPr kumimoji="0" lang="en-US" alt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353886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6699FF"/>
                </a:buClr>
                <a:buSzTx/>
                <a:buFont typeface="Arial" charset="0"/>
                <a:buNone/>
                <a:tabLst/>
                <a:defRPr/>
              </a:pPr>
              <a:t>‹N°›</a:t>
            </a:fld>
            <a:endParaRPr kumimoji="0" lang="fr-FR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353886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35C333DD-DE95-43D5-BFA5-E03FC962715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77BDFF-2602-4754-965E-D05EE5D46C92}" type="datetime1">
              <a:rPr lang="fr-FR" smtClean="0">
                <a:solidFill>
                  <a:srgbClr val="353886"/>
                </a:solidFill>
              </a:rPr>
              <a:t>07/10/2023</a:t>
            </a:fld>
            <a:endParaRPr lang="fr-FR" dirty="0">
              <a:solidFill>
                <a:srgbClr val="353886"/>
              </a:solidFill>
            </a:endParaRP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2DA8F8CE-E1C4-4D46-8B53-99FB8423474E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836B64AB-F2D3-4F1C-A5D7-DA39E7325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59002AB-90A9-4D29-B4EC-4921C30391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78637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ed de page en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C17132A6-FC50-4CB0-90B8-0A9323EC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48" y="175690"/>
            <a:ext cx="10479617" cy="5302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97C3A110-E5BF-4CD4-B973-04FA15D543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47351" y="6431806"/>
            <a:ext cx="383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FontTx/>
              <a:buNone/>
              <a:defRPr sz="1100" b="0">
                <a:solidFill>
                  <a:schemeClr val="tx2"/>
                </a:solidFill>
                <a:latin typeface="+mn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15" name="AutoShape 32">
            <a:extLst>
              <a:ext uri="{FF2B5EF4-FFF2-40B4-BE49-F238E27FC236}">
                <a16:creationId xmlns:a16="http://schemas.microsoft.com/office/drawing/2014/main" id="{4A3305BA-DCE4-4ABF-A6FC-D69D951C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3339" y="6424864"/>
            <a:ext cx="557213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panose="020B0604020202020204" pitchFamily="34" charset="0"/>
              <a:buNone/>
              <a:tabLst/>
              <a:defRPr/>
            </a:pPr>
            <a:fld id="{D7C2F777-2DE6-4CC3-BDA2-D0E11491CA67}" type="slidenum">
              <a:rPr kumimoji="0" lang="en-US" altLang="fr-FR" sz="1100" b="0" i="0" u="none" strike="noStrike" kern="1200" cap="none" spc="0" normalizeH="0" baseline="0" noProof="0">
                <a:ln>
                  <a:noFill/>
                </a:ln>
                <a:solidFill>
                  <a:srgbClr val="353886"/>
                </a:solidFill>
                <a:effectLst/>
                <a:uLnTx/>
                <a:uFillTx/>
                <a:latin typeface="TT Norms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6699FF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t>‹N°›</a:t>
            </a:fld>
            <a:endParaRPr kumimoji="0" lang="fr-FR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353886"/>
              </a:solidFill>
              <a:effectLst/>
              <a:uLnTx/>
              <a:uFillTx/>
              <a:latin typeface="TT Norms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E8B6A85C-B727-4124-9EE1-7B7BD855C8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34070" y="6433394"/>
            <a:ext cx="17208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>
                <a:solidFill>
                  <a:schemeClr val="tx2"/>
                </a:solidFill>
                <a:latin typeface="+mn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3820A9-DFA0-43B5-9BA4-DFEB668ED16D}" type="datetime1">
              <a:rPr lang="fr-FR" smtClean="0">
                <a:solidFill>
                  <a:srgbClr val="353886"/>
                </a:solidFill>
              </a:rPr>
              <a:t>07/10/2023</a:t>
            </a:fld>
            <a:endParaRPr lang="fr-FR" dirty="0">
              <a:solidFill>
                <a:srgbClr val="353886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C94F518-1422-4622-A209-784C925DE2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8" y="6541344"/>
            <a:ext cx="536667" cy="165100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0D1CCA1-D2E6-4D38-9CF0-77B0FC95FB08}"/>
              </a:ext>
            </a:extLst>
          </p:cNvPr>
          <p:cNvCxnSpPr/>
          <p:nvPr/>
        </p:nvCxnSpPr>
        <p:spPr bwMode="auto">
          <a:xfrm>
            <a:off x="9558410" y="6475987"/>
            <a:ext cx="0" cy="168675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023107D-B094-4AB2-B681-29536FB0F091}"/>
              </a:ext>
            </a:extLst>
          </p:cNvPr>
          <p:cNvCxnSpPr>
            <a:cxnSpLocks/>
          </p:cNvCxnSpPr>
          <p:nvPr/>
        </p:nvCxnSpPr>
        <p:spPr bwMode="auto">
          <a:xfrm>
            <a:off x="0" y="6349127"/>
            <a:ext cx="12192000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rgbClr val="D7D7E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9167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ouverture | Fond bleu mar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1AD02-8ED1-4452-9A69-A124AB99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00" y="3429000"/>
            <a:ext cx="3687732" cy="132556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C6777DEB-23BA-43D3-9FE2-11C9C23181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2500" y="4754563"/>
            <a:ext cx="3197225" cy="43488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C170D27-3679-456D-A5AB-6ABCE4C134F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34A7161-ED7B-4B19-98A4-3E122FDBA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" y="631000"/>
            <a:ext cx="1816163" cy="557341"/>
          </a:xfrm>
          <a:prstGeom prst="rect">
            <a:avLst/>
          </a:prstGeom>
        </p:spPr>
      </p:pic>
      <p:sp>
        <p:nvSpPr>
          <p:cNvPr id="6" name="Espace réservé pour une image  2">
            <a:extLst>
              <a:ext uri="{FF2B5EF4-FFF2-40B4-BE49-F238E27FC236}">
                <a16:creationId xmlns:a16="http://schemas.microsoft.com/office/drawing/2014/main" id="{BA42A42A-6170-44F8-8F3A-BD82C65E69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6550" y="6056313"/>
            <a:ext cx="1695450" cy="801687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Insérer logo client</a:t>
            </a:r>
          </a:p>
        </p:txBody>
      </p:sp>
    </p:spTree>
    <p:extLst>
      <p:ext uri="{BB962C8B-B14F-4D97-AF65-F5344CB8AC3E}">
        <p14:creationId xmlns:p14="http://schemas.microsoft.com/office/powerpoint/2010/main" val="54801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8" name="Rectangle 72"/>
          <p:cNvSpPr>
            <a:spLocks noGrp="1" noChangeArrowheads="1"/>
          </p:cNvSpPr>
          <p:nvPr>
            <p:ph type="ctrTitle" sz="quarter"/>
          </p:nvPr>
        </p:nvSpPr>
        <p:spPr>
          <a:xfrm>
            <a:off x="1340902" y="3410956"/>
            <a:ext cx="3890865" cy="1304925"/>
          </a:xfrm>
        </p:spPr>
        <p:txBody>
          <a:bodyPr lIns="72000" tIns="144000" rIns="72000" bIns="144000">
            <a:normAutofit/>
          </a:bodyPr>
          <a:lstStyle>
            <a:lvl1pPr algn="l">
              <a:lnSpc>
                <a:spcPts val="4000"/>
              </a:lnSpc>
              <a:defRPr sz="3600">
                <a:solidFill>
                  <a:schemeClr val="tx2"/>
                </a:solidFill>
                <a:latin typeface="TT Norms Regular" panose="02000503030000020003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697" name="Rectangle 12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40902" y="4715880"/>
            <a:ext cx="3890865" cy="1171735"/>
          </a:xfrm>
        </p:spPr>
        <p:txBody>
          <a:bodyPr lIns="72000" tIns="144000" rIns="72000" bIns="144000" anchor="ctr">
            <a:normAutofit/>
          </a:bodyPr>
          <a:lstStyle>
            <a:lvl1pPr marL="0" indent="0" algn="l">
              <a:lnSpc>
                <a:spcPct val="100000"/>
              </a:lnSpc>
              <a:buFont typeface="Wingdings 2" pitchFamily="18" charset="2"/>
              <a:buNone/>
              <a:defRPr sz="28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41402-03A5-4529-BC0B-995810B1D3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6" name="AutoShape 32">
            <a:extLst>
              <a:ext uri="{FF2B5EF4-FFF2-40B4-BE49-F238E27FC236}">
                <a16:creationId xmlns:a16="http://schemas.microsoft.com/office/drawing/2014/main" id="{6BA5FC2E-6590-425F-8444-F7E0B165C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  <a:defRPr/>
            </a:pPr>
            <a:fld id="{1BAD1E34-54AF-4477-9750-A9028AE074BF}" type="slidenum">
              <a:rPr kumimoji="0" lang="en-US" alt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353886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6699FF"/>
                </a:buClr>
                <a:buSzTx/>
                <a:buFont typeface="Arial" charset="0"/>
                <a:buNone/>
                <a:tabLst/>
                <a:defRPr/>
              </a:pPr>
              <a:t>‹N°›</a:t>
            </a:fld>
            <a:endParaRPr kumimoji="0" lang="fr-FR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353886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35C333DD-DE95-43D5-BFA5-E03FC962715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850CD-F7E7-4808-8888-DD23AB920771}" type="datetime1">
              <a:rPr lang="fr-FR" smtClean="0">
                <a:solidFill>
                  <a:srgbClr val="353886"/>
                </a:solidFill>
              </a:rPr>
              <a:t>07/10/2023</a:t>
            </a:fld>
            <a:endParaRPr lang="fr-FR" dirty="0">
              <a:solidFill>
                <a:srgbClr val="353886"/>
              </a:solidFill>
            </a:endParaRP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2DA8F8CE-E1C4-4D46-8B53-99FB8423474E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836B64AB-F2D3-4F1C-A5D7-DA39E7325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59002AB-90A9-4D29-B4EC-4921C30391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3225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 | Fond bleu pant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9F7C09EA-9EF6-45EF-8063-AA2DD0A2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57" y="3070066"/>
            <a:ext cx="3712131" cy="173377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4A4DDA5A-548E-4A57-8721-42361A14FB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18657" y="4830470"/>
            <a:ext cx="3526766" cy="86604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27FB205-E47F-48AD-9ADD-227FBC2D9EB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2" name="AutoShape 32">
            <a:extLst>
              <a:ext uri="{FF2B5EF4-FFF2-40B4-BE49-F238E27FC236}">
                <a16:creationId xmlns:a16="http://schemas.microsoft.com/office/drawing/2014/main" id="{EC26B23B-2FE1-446A-BD16-98CFA7992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4E8FD15D-1635-43FD-A838-ED4E0BBFE3E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02B9BB31-F7D8-4768-8FF1-689CDA9D95C5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85D98A7-3348-4887-B65E-BFFEBF0984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42C3C60-01F0-4798-9390-0CF70191F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3" y="385623"/>
            <a:ext cx="536667" cy="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88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1340902" y="170773"/>
            <a:ext cx="9083254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Titre de la diapositive</a:t>
            </a:r>
          </a:p>
        </p:txBody>
      </p:sp>
      <p:sp>
        <p:nvSpPr>
          <p:cNvPr id="1027" name="Rectangle 7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40901" y="1219922"/>
            <a:ext cx="1049408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Premier niveau 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3" y="2584654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16" name="AutoShape 32"/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  <a:defRPr/>
            </a:pPr>
            <a:fld id="{1BAD1E34-54AF-4477-9750-A9028AE074BF}" type="slidenum">
              <a:rPr kumimoji="0" lang="en-US" alt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353886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6699FF"/>
                </a:buClr>
                <a:buSzTx/>
                <a:buFont typeface="Arial" charset="0"/>
                <a:buNone/>
                <a:tabLst/>
                <a:defRPr/>
              </a:pPr>
              <a:t>‹N°›</a:t>
            </a:fld>
            <a:endParaRPr kumimoji="0" lang="fr-FR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353886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17" name="Rectangle 48"/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28806" y="5189451"/>
            <a:ext cx="92945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7C802D-5D9C-4B3F-A9F8-3D3F115C78A5}" type="datetime1">
              <a:rPr lang="fr-FR" smtClean="0">
                <a:solidFill>
                  <a:srgbClr val="353886"/>
                </a:solidFill>
              </a:rPr>
              <a:t>07/10/2023</a:t>
            </a:fld>
            <a:endParaRPr lang="fr-FR" dirty="0">
              <a:solidFill>
                <a:srgbClr val="353886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545" y="6501725"/>
            <a:ext cx="723055" cy="319763"/>
          </a:xfrm>
          <a:prstGeom prst="rect">
            <a:avLst/>
          </a:prstGeom>
        </p:spPr>
      </p:pic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B06317B5-D95E-46AD-AC4B-0DE089643EF6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A910EF48-97AA-49B6-BB31-423579B5EC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1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8" r:id="rId2"/>
    <p:sldLayoutId id="2147483999" r:id="rId3"/>
    <p:sldLayoutId id="2147484000" r:id="rId4"/>
    <p:sldLayoutId id="2147484001" r:id="rId5"/>
    <p:sldLayoutId id="2147484002" r:id="rId6"/>
  </p:sldLayoutIdLst>
  <p:hf hdr="0"/>
  <p:txStyles>
    <p:titleStyle>
      <a:lvl1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588DA9"/>
          </a:solidFill>
          <a:latin typeface="Verdana" pitchFamily="34" charset="0"/>
          <a:cs typeface="Arial" charset="0"/>
        </a:defRPr>
      </a:lvl2pPr>
      <a:lvl3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588DA9"/>
          </a:solidFill>
          <a:latin typeface="Verdana" pitchFamily="34" charset="0"/>
          <a:cs typeface="Arial" charset="0"/>
        </a:defRPr>
      </a:lvl3pPr>
      <a:lvl4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588DA9"/>
          </a:solidFill>
          <a:latin typeface="Verdana" pitchFamily="34" charset="0"/>
          <a:cs typeface="Arial" charset="0"/>
        </a:defRPr>
      </a:lvl4pPr>
      <a:lvl5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588DA9"/>
          </a:solidFill>
          <a:latin typeface="Verdana" pitchFamily="34" charset="0"/>
          <a:cs typeface="Arial" charset="0"/>
        </a:defRPr>
      </a:lvl5pPr>
      <a:lvl6pPr marL="457200"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003399"/>
          </a:solidFill>
          <a:latin typeface="Verdana" pitchFamily="34" charset="0"/>
          <a:cs typeface="Arial" charset="0"/>
        </a:defRPr>
      </a:lvl6pPr>
      <a:lvl7pPr marL="914400"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003399"/>
          </a:solidFill>
          <a:latin typeface="Verdana" pitchFamily="34" charset="0"/>
          <a:cs typeface="Arial" charset="0"/>
        </a:defRPr>
      </a:lvl7pPr>
      <a:lvl8pPr marL="1371600"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003399"/>
          </a:solidFill>
          <a:latin typeface="Verdana" pitchFamily="34" charset="0"/>
          <a:cs typeface="Arial" charset="0"/>
        </a:defRPr>
      </a:lvl8pPr>
      <a:lvl9pPr marL="1828800"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003399"/>
          </a:solidFill>
          <a:latin typeface="Verdana" pitchFamily="34" charset="0"/>
          <a:cs typeface="Arial" charset="0"/>
        </a:defRPr>
      </a:lvl9pPr>
    </p:titleStyle>
    <p:bodyStyle>
      <a:lvl1pPr marL="266700" indent="-266700" algn="just" rtl="0" eaLnBrk="1" fontAlgn="base" hangingPunct="1">
        <a:spcBef>
          <a:spcPct val="700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2100" b="0">
          <a:solidFill>
            <a:schemeClr val="tx1"/>
          </a:solidFill>
          <a:latin typeface="TT Norms Medium" panose="02000803030000020003" pitchFamily="50" charset="0"/>
          <a:ea typeface="+mn-ea"/>
          <a:cs typeface="+mn-cs"/>
        </a:defRPr>
      </a:lvl1pPr>
      <a:lvl2pPr marL="714375" indent="-268288" algn="just" rtl="0" eaLnBrk="1" fontAlgn="base" hangingPunct="1">
        <a:spcBef>
          <a:spcPct val="150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1700">
          <a:solidFill>
            <a:schemeClr val="tx1"/>
          </a:solidFill>
          <a:latin typeface="+mn-lt"/>
          <a:cs typeface="+mn-cs"/>
        </a:defRPr>
      </a:lvl2pPr>
      <a:lvl3pPr marL="1081088" indent="-185738" algn="just" rtl="0" eaLnBrk="1" fontAlgn="base" hangingPunct="1">
        <a:spcBef>
          <a:spcPct val="5000"/>
        </a:spcBef>
        <a:spcAft>
          <a:spcPct val="0"/>
        </a:spcAft>
        <a:buClr>
          <a:schemeClr val="accent3"/>
        </a:buClr>
        <a:buSzPct val="90000"/>
        <a:buFont typeface="Arial" panose="020B0604020202020204" pitchFamily="34" charset="0"/>
        <a:buChar char="•"/>
        <a:defRPr sz="1600">
          <a:solidFill>
            <a:schemeClr val="accent4"/>
          </a:solidFill>
          <a:latin typeface="+mn-lt"/>
          <a:cs typeface="+mn-cs"/>
        </a:defRPr>
      </a:lvl3pPr>
      <a:lvl4pPr marL="1438275" indent="-177800" algn="just" rtl="0" eaLnBrk="1" fontAlgn="base" hangingPunct="1">
        <a:lnSpc>
          <a:spcPct val="90000"/>
        </a:lnSpc>
        <a:spcBef>
          <a:spcPct val="5000"/>
        </a:spcBef>
        <a:spcAft>
          <a:spcPct val="0"/>
        </a:spcAft>
        <a:buClr>
          <a:schemeClr val="accent3"/>
        </a:buClr>
        <a:buSzPct val="120000"/>
        <a:buFont typeface="Arial" panose="020B0604020202020204" pitchFamily="34" charset="0"/>
        <a:buChar char="•"/>
        <a:defRPr sz="1400">
          <a:solidFill>
            <a:schemeClr val="accent1">
              <a:lumMod val="75000"/>
            </a:schemeClr>
          </a:solidFill>
          <a:latin typeface="+mn-lt"/>
          <a:cs typeface="+mn-cs"/>
        </a:defRPr>
      </a:lvl4pPr>
      <a:lvl5pPr marL="21526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chemeClr val="accent3"/>
        </a:buClr>
        <a:buSzPct val="90000"/>
        <a:buFont typeface="Arial" panose="020B0604020202020204" pitchFamily="34" charset="0"/>
        <a:buChar char="•"/>
        <a:defRPr sz="1200">
          <a:solidFill>
            <a:schemeClr val="accent1"/>
          </a:solidFill>
          <a:latin typeface="+mn-lt"/>
          <a:cs typeface="+mn-cs"/>
        </a:defRPr>
      </a:lvl5pPr>
      <a:lvl6pPr marL="26098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6699FF"/>
        </a:buClr>
        <a:buSzPct val="90000"/>
        <a:buFont typeface="Wingdings" pitchFamily="2" charset="2"/>
        <a:buChar char="§"/>
        <a:defRPr sz="1100">
          <a:solidFill>
            <a:schemeClr val="tx1"/>
          </a:solidFill>
          <a:latin typeface="+mn-lt"/>
          <a:cs typeface="+mn-cs"/>
        </a:defRPr>
      </a:lvl6pPr>
      <a:lvl7pPr marL="30670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6699FF"/>
        </a:buClr>
        <a:buSzPct val="90000"/>
        <a:buFont typeface="Wingdings" pitchFamily="2" charset="2"/>
        <a:buChar char="§"/>
        <a:defRPr sz="1100">
          <a:solidFill>
            <a:schemeClr val="tx1"/>
          </a:solidFill>
          <a:latin typeface="+mn-lt"/>
          <a:cs typeface="+mn-cs"/>
        </a:defRPr>
      </a:lvl7pPr>
      <a:lvl8pPr marL="35242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6699FF"/>
        </a:buClr>
        <a:buSzPct val="90000"/>
        <a:buFont typeface="Wingdings" pitchFamily="2" charset="2"/>
        <a:buChar char="§"/>
        <a:defRPr sz="1100">
          <a:solidFill>
            <a:schemeClr val="tx1"/>
          </a:solidFill>
          <a:latin typeface="+mn-lt"/>
          <a:cs typeface="+mn-cs"/>
        </a:defRPr>
      </a:lvl8pPr>
      <a:lvl9pPr marL="39814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6699FF"/>
        </a:buClr>
        <a:buSzPct val="90000"/>
        <a:buFont typeface="Wingdings" pitchFamily="2" charset="2"/>
        <a:buChar char="§"/>
        <a:defRPr sz="11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0902" y="417598"/>
            <a:ext cx="908999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0901" y="1296810"/>
            <a:ext cx="10494087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5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4003" r:id="rId2"/>
    <p:sldLayoutId id="2147483967" r:id="rId3"/>
    <p:sldLayoutId id="2147483968" r:id="rId4"/>
    <p:sldLayoutId id="2147483969" r:id="rId5"/>
    <p:sldLayoutId id="2147483971" r:id="rId6"/>
    <p:sldLayoutId id="2147483970" r:id="rId7"/>
    <p:sldLayoutId id="2147483982" r:id="rId8"/>
    <p:sldLayoutId id="2147483992" r:id="rId9"/>
    <p:sldLayoutId id="2147483994" r:id="rId10"/>
    <p:sldLayoutId id="2147484011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  <p:sldLayoutId id="2147484021" r:id="rId19"/>
    <p:sldLayoutId id="2147484024" r:id="rId20"/>
    <p:sldLayoutId id="2147484025" r:id="rId21"/>
    <p:sldLayoutId id="2147484026" r:id="rId22"/>
    <p:sldLayoutId id="2147484027" r:id="rId23"/>
    <p:sldLayoutId id="2147484030" r:id="rId24"/>
    <p:sldLayoutId id="2147484031" r:id="rId25"/>
    <p:sldLayoutId id="2147484032" r:id="rId26"/>
    <p:sldLayoutId id="2147484035" r:id="rId27"/>
    <p:sldLayoutId id="2147484051" r:id="rId28"/>
    <p:sldLayoutId id="2147484052" r:id="rId29"/>
    <p:sldLayoutId id="2147484053" r:id="rId30"/>
    <p:sldLayoutId id="2147484054" r:id="rId31"/>
    <p:sldLayoutId id="2147484055" r:id="rId32"/>
    <p:sldLayoutId id="2147484056" r:id="rId33"/>
    <p:sldLayoutId id="2147484057" r:id="rId34"/>
    <p:sldLayoutId id="2147484058" r:id="rId35"/>
    <p:sldLayoutId id="2147484059" r:id="rId36"/>
    <p:sldLayoutId id="2147484060" r:id="rId37"/>
    <p:sldLayoutId id="2147484061" r:id="rId38"/>
    <p:sldLayoutId id="2147483981" r:id="rId3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TT Norms Medium" panose="02000803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ebp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ebp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.mozilla.org/fr/docs/Web/HTTP/COR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B87AE138-B593-4828-B8EE-461DCBDBAA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749DAF-3F11-4D1D-9C10-84055369EE42}"/>
              </a:ext>
            </a:extLst>
          </p:cNvPr>
          <p:cNvSpPr/>
          <p:nvPr/>
        </p:nvSpPr>
        <p:spPr bwMode="auto">
          <a:xfrm>
            <a:off x="10496550" y="6056313"/>
            <a:ext cx="1695450" cy="801687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994FBB53-1CC9-42DC-8789-973264A3FE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96550" y="6056313"/>
            <a:ext cx="1695450" cy="801687"/>
          </a:xfrm>
        </p:spPr>
        <p:txBody>
          <a:bodyPr/>
          <a:lstStyle/>
          <a:p>
            <a:endParaRPr lang="fr-FR"/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FC9272EA-F9E3-40F7-BAA1-430A7EE9D647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Concepteur Développeur d’application</a:t>
            </a:r>
          </a:p>
        </p:txBody>
      </p:sp>
      <p:sp>
        <p:nvSpPr>
          <p:cNvPr id="19" name="Sous-titre 18">
            <a:extLst>
              <a:ext uri="{FF2B5EF4-FFF2-40B4-BE49-F238E27FC236}">
                <a16:creationId xmlns:a16="http://schemas.microsoft.com/office/drawing/2014/main" id="{8DD05CAA-48AC-4B79-A087-68D2C6CFD15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592500" y="5406555"/>
            <a:ext cx="3794760" cy="948829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Pierre Pac</a:t>
            </a:r>
          </a:p>
          <a:p>
            <a:r>
              <a:rPr lang="fr-FR" dirty="0"/>
              <a:t>Du 17 juillet au 6 octobre 2023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36E57B-29AD-4C39-9030-3C1636643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79" y="357730"/>
            <a:ext cx="1365425" cy="15352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14FF44-2E1F-4FE5-8C66-FEE9041F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32" y="337876"/>
            <a:ext cx="1281088" cy="13594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4168862-4C77-4BFB-AB0C-DEA8A17E5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777" y="357730"/>
            <a:ext cx="1231514" cy="1339599"/>
          </a:xfrm>
          <a:prstGeom prst="rect">
            <a:avLst/>
          </a:prstGeom>
        </p:spPr>
      </p:pic>
      <p:pic>
        <p:nvPicPr>
          <p:cNvPr id="11" name="Espace réservé pour une image  4">
            <a:extLst>
              <a:ext uri="{FF2B5EF4-FFF2-40B4-BE49-F238E27FC236}">
                <a16:creationId xmlns:a16="http://schemas.microsoft.com/office/drawing/2014/main" id="{01263577-3A87-48E1-8986-130D849721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718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6">
            <a:extLst>
              <a:ext uri="{FF2B5EF4-FFF2-40B4-BE49-F238E27FC236}">
                <a16:creationId xmlns:a16="http://schemas.microsoft.com/office/drawing/2014/main" id="{04851E16-A96A-4C7C-BA01-F6B3F3C5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29"/>
          <a:stretch>
            <a:fillRect/>
          </a:stretch>
        </p:blipFill>
        <p:spPr>
          <a:xfrm>
            <a:off x="2246333" y="1775737"/>
            <a:ext cx="7699330" cy="5014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1D1D6246-11FA-4A2E-B5B7-F4E4C3438976}"/>
              </a:ext>
            </a:extLst>
          </p:cNvPr>
          <p:cNvSpPr txBox="1"/>
          <p:nvPr/>
        </p:nvSpPr>
        <p:spPr>
          <a:xfrm>
            <a:off x="1793732" y="986381"/>
            <a:ext cx="8477749" cy="543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17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-100" baseline="0">
                <a:solidFill>
                  <a:srgbClr val="2B307F"/>
                </a:solidFill>
                <a:uFillTx/>
                <a:latin typeface="TT Norms Regular" pitchFamily="2"/>
              </a:rPr>
              <a:t>Plateforme d’entraide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13FA57F-BD30-4B84-A3F0-1E10FDC3CF09}"/>
              </a:ext>
            </a:extLst>
          </p:cNvPr>
          <p:cNvSpPr txBox="1"/>
          <p:nvPr/>
        </p:nvSpPr>
        <p:spPr>
          <a:xfrm>
            <a:off x="1168054" y="142984"/>
            <a:ext cx="60939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2B307F"/>
                </a:solidFill>
                <a:uFillTx/>
                <a:latin typeface="TT Norms Regular"/>
              </a:rPr>
              <a:t>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120063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DES BESOINS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C74F083-778D-44C0-B63C-451E9AAA5B4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330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17EC174-585B-9C0D-620C-BDD0D2A2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de recrutement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40AC7A13-DE12-2619-2BE2-266BC78B03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858C84BE-DEA9-1C13-367F-008AF19989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022DD59B-E93F-71C1-5F45-A5C44526C3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B7EE25A-010B-B72C-353B-ED55F8E97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B43599-C1E2-0308-6912-5922B8CE2C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Moderniser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AAADF23-0211-2ED0-B15C-A3CE73B388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Diversifier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233155F-886D-E07A-7590-A4320C8167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Analyser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93008B4-D1C7-C4BE-A47F-3E2C5A306D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Harmoniser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683FC51B-44ED-F9CF-DAAE-EE37A59CF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La méthode de l’entretien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ED29C318-387D-02AE-53C7-C9F416434C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Les questions suivant le poste et le niveau</a:t>
            </a:r>
          </a:p>
          <a:p>
            <a:r>
              <a:rPr lang="fr-FR" dirty="0"/>
              <a:t>Le test de code suivant la technologie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EC63699D-BB69-D473-A1E7-3BFE34D33C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Les résultats des candidats</a:t>
            </a:r>
          </a:p>
          <a:p>
            <a:r>
              <a:rPr lang="fr-FR" dirty="0"/>
              <a:t>Comparer les candidats qui ont participer à la même campagne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E5C3C32D-FF57-65EB-DDCB-4DCCD4A988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Mettre dans les même condition tout les candidats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DE4416-68C8-81EC-91F7-C465CFBE9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047014-950C-171B-F78F-A952FBC63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856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&amp; CODAGE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t>Modèle global PowerPoint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0073A-5BBA-4DA6-978A-972C07702D5B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07/10/2023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08F0DA3-07C6-4F33-9FFA-DAECD85BF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0" r="19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693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260A5-4839-8580-16B3-BF7685E3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57" y="2004663"/>
            <a:ext cx="3712131" cy="17337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&amp; connexion à la base de données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69F10-2CF5-3F98-0332-555C5C894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8657" y="4293574"/>
            <a:ext cx="3526766" cy="1234770"/>
          </a:xfrm>
        </p:spPr>
        <p:txBody>
          <a:bodyPr/>
          <a:lstStyle/>
          <a:p>
            <a:r>
              <a:rPr lang="fr-FR" dirty="0"/>
              <a:t>PostgreSQL</a:t>
            </a:r>
          </a:p>
          <a:p>
            <a:r>
              <a:rPr lang="fr-FR" dirty="0"/>
              <a:t>Looping</a:t>
            </a:r>
          </a:p>
          <a:p>
            <a:r>
              <a:rPr lang="fr-FR" dirty="0"/>
              <a:t>Spring Boot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E169F3-F558-3EED-3706-D0F8A52E9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66B3F2-3F63-CA31-3E9D-5A5D2001C2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FDBB118-6FEF-7462-4690-E1C6CAC7AE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4" r="203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356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F989D-E249-D4BF-621A-E9DB4DEC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 &amp; d’activité</a:t>
            </a:r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2C227937-7BA7-47FC-B969-A1E0E67FA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6CC44294-87FA-4A6F-8A95-4331E20A3D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0320A8-3B15-7E02-685D-E6883451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39" y="1626829"/>
            <a:ext cx="4604622" cy="403025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3A9007-368C-F9E8-1287-FDEF5A56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092" y="1626829"/>
            <a:ext cx="5139653" cy="47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57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6C199-9EF3-2BE3-E715-7E454C75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MLD - modèle logique de données</a:t>
            </a:r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2C227937-7BA7-47FC-B969-A1E0E67FA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6CC44294-87FA-4A6F-8A95-4331E20A3D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3D5234-8FF2-D865-2B09-C29F7011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99" y="1741337"/>
            <a:ext cx="6601201" cy="43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DFB663-B504-31C2-B423-8719D74F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JPA + Hibernate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66C6255-FE0E-0965-EA0E-AD160A6C8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903C2A-6C28-34D1-C9F3-8D232B816A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EE8771-A2E1-B9E0-612E-721E943E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29" y="1741338"/>
            <a:ext cx="5560376" cy="47758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ED714D0-85BA-D8B3-9149-8CFCBD279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640" y="1741337"/>
            <a:ext cx="3924848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9E4D8-A18A-B572-D4AB-D5BC3E5A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333395"/>
            <a:ext cx="8477747" cy="745212"/>
          </a:xfrm>
        </p:spPr>
        <p:txBody>
          <a:bodyPr/>
          <a:lstStyle/>
          <a:p>
            <a:r>
              <a:rPr lang="fr-FR" dirty="0"/>
              <a:t>Héritage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88993D-10CA-9FF8-F683-E46E332B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CB2E12-7F19-A883-C534-FEA12C8BB5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CA90E85-B4BF-D785-46CC-A0F02A13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559" y="1205765"/>
            <a:ext cx="4902431" cy="267275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0D83D0-758F-F618-0F82-44914ECA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60" y="3972121"/>
            <a:ext cx="4902431" cy="28523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753426-BABA-8DA5-09F9-E6CB9CCF3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41" y="1205765"/>
            <a:ext cx="5576666" cy="42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62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260A5-4839-8580-16B3-BF7685E3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57" y="2004663"/>
            <a:ext cx="3712131" cy="1733770"/>
          </a:xfrm>
        </p:spPr>
        <p:txBody>
          <a:bodyPr>
            <a:normAutofit/>
          </a:bodyPr>
          <a:lstStyle/>
          <a:p>
            <a:r>
              <a:rPr lang="fr-FR" dirty="0"/>
              <a:t>Back-end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69F10-2CF5-3F98-0332-555C5C894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8657" y="3505009"/>
            <a:ext cx="3526766" cy="1234770"/>
          </a:xfrm>
        </p:spPr>
        <p:txBody>
          <a:bodyPr/>
          <a:lstStyle/>
          <a:p>
            <a:r>
              <a:rPr lang="fr-FR" dirty="0"/>
              <a:t>Spring Boot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E169F3-F558-3EED-3706-D0F8A52E9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66B3F2-3F63-CA31-3E9D-5A5D2001C2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E02FB787-72BC-D889-C9B2-CCA07598D7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122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C134A-3F19-4095-91C8-FDB61FCA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de la présentation</a:t>
            </a:r>
          </a:p>
        </p:txBody>
      </p:sp>
      <p:cxnSp>
        <p:nvCxnSpPr>
          <p:cNvPr id="33" name="Straight Connector 20">
            <a:extLst>
              <a:ext uri="{FF2B5EF4-FFF2-40B4-BE49-F238E27FC236}">
                <a16:creationId xmlns:a16="http://schemas.microsoft.com/office/drawing/2014/main" id="{299A4895-18AF-4D14-8149-3BC95987E17D}"/>
              </a:ext>
            </a:extLst>
          </p:cNvPr>
          <p:cNvCxnSpPr>
            <a:cxnSpLocks/>
          </p:cNvCxnSpPr>
          <p:nvPr/>
        </p:nvCxnSpPr>
        <p:spPr>
          <a:xfrm rot="5400000">
            <a:off x="1987382" y="494784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space réservé du texte 11">
            <a:extLst>
              <a:ext uri="{FF2B5EF4-FFF2-40B4-BE49-F238E27FC236}">
                <a16:creationId xmlns:a16="http://schemas.microsoft.com/office/drawing/2014/main" id="{39B32527-E389-4E35-B66D-0E5DC9DD8CC3}"/>
              </a:ext>
            </a:extLst>
          </p:cNvPr>
          <p:cNvSpPr txBox="1">
            <a:spLocks/>
          </p:cNvSpPr>
          <p:nvPr/>
        </p:nvSpPr>
        <p:spPr>
          <a:xfrm>
            <a:off x="1350263" y="1131900"/>
            <a:ext cx="5105400" cy="5411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kern="1200">
                <a:solidFill>
                  <a:schemeClr val="tx1"/>
                </a:solidFill>
                <a:latin typeface="TT Norms Regular" panose="02000503030000020003" pitchFamily="2" charset="77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TT Norms Regular" panose="02000503030000020003" pitchFamily="2" charset="77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TT Norms Regular" panose="02000503030000020003" pitchFamily="2" charset="77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>
                    <a:alpha val="70000"/>
                  </a:schemeClr>
                </a:solidFill>
                <a:latin typeface="TT Norms Regular" panose="02000503030000020003" pitchFamily="2" charset="77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tx1">
                    <a:alpha val="50000"/>
                  </a:schemeClr>
                </a:solidFill>
                <a:latin typeface="TT Norms Regular" panose="02000503030000020003" pitchFamily="2" charset="77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Présentation du Mipih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Présentation du service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Gestion de projet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Analyse des besoins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Conception et codage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Présentation de l’application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Le jeu d’essai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Présentation de recherche sur un site anglophone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Synthèse &amp; Conclusion</a:t>
            </a:r>
          </a:p>
          <a:p>
            <a:endParaRPr lang="fr-FR" sz="1600" dirty="0"/>
          </a:p>
        </p:txBody>
      </p:sp>
      <p:pic>
        <p:nvPicPr>
          <p:cNvPr id="37" name="Espace réservé pour une image  8">
            <a:extLst>
              <a:ext uri="{FF2B5EF4-FFF2-40B4-BE49-F238E27FC236}">
                <a16:creationId xmlns:a16="http://schemas.microsoft.com/office/drawing/2014/main" id="{364033D2-09FA-4F0F-93A5-FF8E3FC68C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0"/>
            <a:ext cx="5105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591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FC8F16D-F374-ADF7-8F07-DBEFB2AF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0511CF5-4C57-205A-1FE5-CC0E04596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Java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War</a:t>
            </a:r>
            <a:r>
              <a:rPr lang="fr-FR" dirty="0"/>
              <a:t> packaging (Web Application Archive)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Dépendances:</a:t>
            </a:r>
          </a:p>
          <a:p>
            <a:pPr marL="971550" lvl="1" indent="-285750"/>
            <a:r>
              <a:rPr lang="fr-FR" sz="1200" dirty="0" err="1"/>
              <a:t>Lonbok</a:t>
            </a:r>
            <a:endParaRPr lang="fr-FR" sz="1200" dirty="0"/>
          </a:p>
          <a:p>
            <a:pPr marL="971550" lvl="1" indent="-285750"/>
            <a:r>
              <a:rPr lang="fr-FR" sz="1200" dirty="0"/>
              <a:t>Spring Web</a:t>
            </a:r>
          </a:p>
          <a:p>
            <a:pPr marL="971550" lvl="1" indent="-285750"/>
            <a:r>
              <a:rPr lang="fr-FR" sz="1200" dirty="0"/>
              <a:t>Spring Security</a:t>
            </a:r>
          </a:p>
          <a:p>
            <a:pPr marL="971550" lvl="1" indent="-285750"/>
            <a:r>
              <a:rPr lang="fr-FR" sz="1200" dirty="0"/>
              <a:t>Spring Data JPA</a:t>
            </a:r>
          </a:p>
          <a:p>
            <a:pPr marL="971550" lvl="1" indent="-285750"/>
            <a:r>
              <a:rPr lang="fr-FR" sz="1200" dirty="0"/>
              <a:t>PostgreSQL Driver</a:t>
            </a:r>
          </a:p>
          <a:p>
            <a:pPr marL="971550" lvl="1" indent="-285750"/>
            <a:r>
              <a:rPr lang="fr-FR" sz="1200" dirty="0"/>
              <a:t>JWT-java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C2D368-B281-65FD-C129-AC3458BCA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507CDE-9C9E-A1A2-F1C4-4EC9579C57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CE63CAAB-49EA-0F64-3B73-9F3EC4A054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74BAD96-1429-049F-D5AF-B557F4C2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554" y="125835"/>
            <a:ext cx="3960124" cy="37163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809079F-85C1-24FF-EC40-9463C409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52" y="3842158"/>
            <a:ext cx="3960124" cy="28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2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– Vue – </a:t>
            </a:r>
            <a:r>
              <a:rPr lang="fr-FR" dirty="0" err="1"/>
              <a:t>Controlleur</a:t>
            </a:r>
            <a:r>
              <a:rPr lang="fr-FR" dirty="0"/>
              <a:t>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0C77B92-FBF1-7E53-6E51-5ABD7715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algn="just">
              <a:lnSpc>
                <a:spcPct val="115000"/>
              </a:lnSpc>
              <a:buNone/>
            </a:pPr>
            <a:r>
              <a:rPr lang="fr-FR" sz="1800" b="1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Modèle</a:t>
            </a:r>
            <a:r>
              <a:rPr lang="fr-FR" sz="18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: Gère la logique métier, l'accès et la manipulation des données.</a:t>
            </a:r>
          </a:p>
          <a:p>
            <a:pPr indent="0" algn="just">
              <a:lnSpc>
                <a:spcPct val="115000"/>
              </a:lnSpc>
              <a:buNone/>
            </a:pPr>
            <a:r>
              <a:rPr lang="fr-FR" sz="1800" b="1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Vue</a:t>
            </a:r>
            <a:r>
              <a:rPr lang="fr-FR" sz="18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: Présente les données à l'utilisateur sous une forme appropriée.</a:t>
            </a:r>
          </a:p>
          <a:p>
            <a:pPr indent="0" algn="just">
              <a:lnSpc>
                <a:spcPct val="115000"/>
              </a:lnSpc>
              <a:buNone/>
            </a:pPr>
            <a:r>
              <a:rPr lang="fr-FR" sz="1800" b="1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Contrôleur</a:t>
            </a:r>
            <a:r>
              <a:rPr lang="fr-FR" sz="18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: Interagit à la fois avec le modèle et la vue, recevant les entrées de l'utilisateur et effectuant les appels correspondants au modèle.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048048-729A-644C-CBCD-C145A21F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654" y="2689327"/>
            <a:ext cx="3362794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3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Développement des composants d’accès aux données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0C77B92-FBF1-7E53-6E51-5ABD7715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Application.properties: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CORS Origins : </a:t>
            </a:r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Cross-</a:t>
            </a:r>
            <a:r>
              <a:rPr lang="fr-FR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origin</a:t>
            </a:r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</a:t>
            </a:r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sharing</a:t>
            </a:r>
          </a:p>
          <a:p>
            <a:r>
              <a:rPr lang="fr-FR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Persitance</a:t>
            </a:r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des données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337A838-3EFE-1CFF-3839-B31068345E1B}"/>
              </a:ext>
            </a:extLst>
          </p:cNvPr>
          <p:cNvGrpSpPr/>
          <p:nvPr/>
        </p:nvGrpSpPr>
        <p:grpSpPr>
          <a:xfrm>
            <a:off x="659989" y="1622399"/>
            <a:ext cx="5690478" cy="1699641"/>
            <a:chOff x="659988" y="1622399"/>
            <a:chExt cx="6764269" cy="244583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F245F6F-05D8-50A6-1556-BD404421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988" y="1622399"/>
              <a:ext cx="6764269" cy="24458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BC0D6C-B95A-2469-4C87-C3620A9660DA}"/>
                </a:ext>
              </a:extLst>
            </p:cNvPr>
            <p:cNvSpPr/>
            <p:nvPr/>
          </p:nvSpPr>
          <p:spPr>
            <a:xfrm>
              <a:off x="3724712" y="1954635"/>
              <a:ext cx="2371288" cy="2600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600646-355F-9B10-31F4-BC848CA27D91}"/>
                </a:ext>
              </a:extLst>
            </p:cNvPr>
            <p:cNvSpPr/>
            <p:nvPr/>
          </p:nvSpPr>
          <p:spPr>
            <a:xfrm>
              <a:off x="3859133" y="2214694"/>
              <a:ext cx="3481233" cy="2600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259997-3CDA-3C45-07E3-6B73DC50BFA9}"/>
                </a:ext>
              </a:extLst>
            </p:cNvPr>
            <p:cNvSpPr/>
            <p:nvPr/>
          </p:nvSpPr>
          <p:spPr>
            <a:xfrm>
              <a:off x="2904187" y="2416899"/>
              <a:ext cx="820526" cy="2600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AE5D0E-6D6A-BCFF-E45F-D2E9FFE06228}"/>
                </a:ext>
              </a:extLst>
            </p:cNvPr>
            <p:cNvSpPr/>
            <p:nvPr/>
          </p:nvSpPr>
          <p:spPr>
            <a:xfrm>
              <a:off x="2904186" y="2578029"/>
              <a:ext cx="1802037" cy="26005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67A785-CB79-04D7-310E-BC2EE7E2882F}"/>
                </a:ext>
              </a:extLst>
            </p:cNvPr>
            <p:cNvSpPr/>
            <p:nvPr/>
          </p:nvSpPr>
          <p:spPr>
            <a:xfrm>
              <a:off x="2904187" y="2426664"/>
              <a:ext cx="1802036" cy="26005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EAB0EF-3C64-C794-B045-A6BABE26A15A}"/>
                </a:ext>
              </a:extLst>
            </p:cNvPr>
            <p:cNvSpPr/>
            <p:nvPr/>
          </p:nvSpPr>
          <p:spPr>
            <a:xfrm>
              <a:off x="3724711" y="1975322"/>
              <a:ext cx="2371287" cy="26005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A1E38F-0E9E-7A52-C40E-9A594D38B7F1}"/>
                </a:ext>
              </a:extLst>
            </p:cNvPr>
            <p:cNvSpPr/>
            <p:nvPr/>
          </p:nvSpPr>
          <p:spPr>
            <a:xfrm>
              <a:off x="3859132" y="2214693"/>
              <a:ext cx="3481233" cy="26005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93ECE6C-0F46-15CA-276F-A3ABD5B29ACA}"/>
              </a:ext>
            </a:extLst>
          </p:cNvPr>
          <p:cNvGrpSpPr/>
          <p:nvPr/>
        </p:nvGrpSpPr>
        <p:grpSpPr>
          <a:xfrm>
            <a:off x="7626913" y="1072730"/>
            <a:ext cx="4246140" cy="3243652"/>
            <a:chOff x="6611085" y="2174506"/>
            <a:chExt cx="5323627" cy="4004161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7661B2C6-6B1E-1B4E-D3BB-BE9BF4DF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1085" y="2174506"/>
              <a:ext cx="5323627" cy="400416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D35E74-01DD-13BF-D421-0ED072D26488}"/>
                </a:ext>
              </a:extLst>
            </p:cNvPr>
            <p:cNvSpPr/>
            <p:nvPr/>
          </p:nvSpPr>
          <p:spPr>
            <a:xfrm>
              <a:off x="8372213" y="2994870"/>
              <a:ext cx="1468073" cy="16778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1E462D-DF9E-7FF5-B1EA-4440CC9374AA}"/>
                </a:ext>
              </a:extLst>
            </p:cNvPr>
            <p:cNvSpPr/>
            <p:nvPr/>
          </p:nvSpPr>
          <p:spPr>
            <a:xfrm>
              <a:off x="8900033" y="3179427"/>
              <a:ext cx="1946932" cy="1426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37E10124-E7A2-0FE7-C1B9-271343822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340" y="4119597"/>
            <a:ext cx="3835400" cy="24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53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</a:t>
            </a:r>
            <a:r>
              <a:rPr lang="fr-FR" dirty="0" err="1"/>
              <a:t>Sécurity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0C77B92-FBF1-7E53-6E51-5ABD7715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1" y="1224286"/>
            <a:ext cx="4164498" cy="4932625"/>
          </a:xfrm>
        </p:spPr>
        <p:txBody>
          <a:bodyPr/>
          <a:lstStyle/>
          <a:p>
            <a:r>
              <a:rPr lang="fr-FR" dirty="0"/>
              <a:t>Liste URL évitant le contrôle</a:t>
            </a:r>
          </a:p>
          <a:p>
            <a:r>
              <a:rPr lang="fr-FR" dirty="0" err="1"/>
              <a:t>UserEntryPoint</a:t>
            </a:r>
            <a:endParaRPr lang="fr-FR" dirty="0"/>
          </a:p>
          <a:p>
            <a:r>
              <a:rPr lang="fr-FR" dirty="0"/>
              <a:t>Session -&gt; </a:t>
            </a:r>
            <a:r>
              <a:rPr lang="fr-FR" dirty="0" err="1"/>
              <a:t>Stateless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208CB87-14E5-D278-D0AA-B64BF9C8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592" y="446931"/>
            <a:ext cx="7249154" cy="58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62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</a:t>
            </a:r>
            <a:r>
              <a:rPr lang="fr-FR" dirty="0" err="1"/>
              <a:t>Sécurity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0C77B92-FBF1-7E53-6E51-5ABD7715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1" y="1224286"/>
            <a:ext cx="4969841" cy="5077844"/>
          </a:xfrm>
        </p:spPr>
        <p:txBody>
          <a:bodyPr/>
          <a:lstStyle/>
          <a:p>
            <a:r>
              <a:rPr lang="fr-FR" dirty="0"/>
              <a:t>Gestion de la requête non identifié</a:t>
            </a:r>
          </a:p>
          <a:p>
            <a:r>
              <a:rPr lang="fr-FR" dirty="0"/>
              <a:t>Renvoie une erreur 401 « </a:t>
            </a:r>
            <a:r>
              <a:rPr lang="fr-FR" dirty="0" err="1"/>
              <a:t>Unautorized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 »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5F8285-D033-08A1-24B5-C9B90956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1" y="2336912"/>
            <a:ext cx="4676226" cy="2184175"/>
          </a:xfrm>
          <a:prstGeom prst="rect">
            <a:avLst/>
          </a:prstGeom>
        </p:spPr>
      </p:pic>
      <p:sp>
        <p:nvSpPr>
          <p:cNvPr id="10" name="Espace réservé du contenu 7">
            <a:extLst>
              <a:ext uri="{FF2B5EF4-FFF2-40B4-BE49-F238E27FC236}">
                <a16:creationId xmlns:a16="http://schemas.microsoft.com/office/drawing/2014/main" id="{77C16FE9-ADBC-01B0-37EF-F961EA245EF7}"/>
              </a:ext>
            </a:extLst>
          </p:cNvPr>
          <p:cNvSpPr txBox="1">
            <a:spLocks/>
          </p:cNvSpPr>
          <p:nvPr/>
        </p:nvSpPr>
        <p:spPr>
          <a:xfrm>
            <a:off x="5928856" y="1222448"/>
            <a:ext cx="4969841" cy="507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de la requête identifié</a:t>
            </a:r>
          </a:p>
          <a:p>
            <a:r>
              <a:rPr lang="fr-FR" dirty="0"/>
              <a:t>Renvoie vers </a:t>
            </a:r>
            <a:r>
              <a:rPr lang="fr-FR" dirty="0" err="1"/>
              <a:t>UserAuthProvider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18C4A8A-DFBF-D163-C418-0775A22E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0599"/>
            <a:ext cx="5388528" cy="430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2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</a:t>
            </a:r>
            <a:r>
              <a:rPr lang="fr-FR" dirty="0" err="1"/>
              <a:t>Sécurity</a:t>
            </a:r>
            <a:r>
              <a:rPr lang="fr-FR" dirty="0"/>
              <a:t> – Validation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0009DA9-8D9B-E5C5-9E4D-F4D77BBA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778" y="1222448"/>
            <a:ext cx="6490084" cy="5050466"/>
          </a:xfrm>
          <a:prstGeom prst="rect">
            <a:avLst/>
          </a:prstGeom>
        </p:spPr>
      </p:pic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959C9A9F-CF34-E140-44D7-D39E32029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2" y="1222448"/>
            <a:ext cx="4483279" cy="4934463"/>
          </a:xfrm>
        </p:spPr>
        <p:txBody>
          <a:bodyPr/>
          <a:lstStyle/>
          <a:p>
            <a:r>
              <a:rPr lang="fr-FR" dirty="0"/>
              <a:t>Décodage du </a:t>
            </a:r>
            <a:r>
              <a:rPr lang="fr-FR" dirty="0" err="1"/>
              <a:t>token</a:t>
            </a:r>
            <a:r>
              <a:rPr lang="fr-FR" dirty="0"/>
              <a:t> </a:t>
            </a:r>
          </a:p>
          <a:p>
            <a:r>
              <a:rPr lang="fr-FR" dirty="0"/>
              <a:t>Vérification de la personne dans la BDD</a:t>
            </a:r>
          </a:p>
          <a:p>
            <a:pPr lvl="1"/>
            <a:r>
              <a:rPr lang="fr-FR" dirty="0"/>
              <a:t>Personne == </a:t>
            </a:r>
            <a:r>
              <a:rPr lang="fr-FR" dirty="0" err="1"/>
              <a:t>null</a:t>
            </a:r>
            <a:endParaRPr lang="fr-FR" dirty="0"/>
          </a:p>
          <a:p>
            <a:pPr lvl="2"/>
            <a:r>
              <a:rPr lang="fr-FR" dirty="0"/>
              <a:t>Renvoie une erreur</a:t>
            </a:r>
          </a:p>
          <a:p>
            <a:pPr lvl="1"/>
            <a:r>
              <a:rPr lang="fr-FR" dirty="0"/>
              <a:t>Personne != </a:t>
            </a:r>
            <a:r>
              <a:rPr lang="fr-FR" dirty="0" err="1"/>
              <a:t>null</a:t>
            </a:r>
            <a:endParaRPr lang="fr-FR" dirty="0"/>
          </a:p>
          <a:p>
            <a:pPr lvl="2"/>
            <a:r>
              <a:rPr lang="fr-FR" dirty="0"/>
              <a:t>Renvoi une authentification </a:t>
            </a:r>
            <a:r>
              <a:rPr lang="fr-FR" dirty="0" err="1"/>
              <a:t>valid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963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</a:t>
            </a:r>
            <a:r>
              <a:rPr lang="fr-FR" dirty="0" err="1"/>
              <a:t>Sécurity</a:t>
            </a:r>
            <a:r>
              <a:rPr lang="fr-FR" dirty="0"/>
              <a:t> – Création des </a:t>
            </a:r>
            <a:r>
              <a:rPr lang="fr-FR" dirty="0" err="1"/>
              <a:t>Tokens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9C6C361-5EE3-442A-42B7-7AB5394FE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923" y="1060342"/>
            <a:ext cx="3037143" cy="2956401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B3C8274-D789-6899-C486-39B7C1E3F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85" y="4190024"/>
            <a:ext cx="4267651" cy="206768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A7CD43F-86CC-4D47-3A3F-CCBEC9270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40" y="1059528"/>
            <a:ext cx="4492679" cy="46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</a:t>
            </a:r>
            <a:r>
              <a:rPr lang="fr-FR" dirty="0" err="1"/>
              <a:t>Sécurity</a:t>
            </a:r>
            <a:r>
              <a:rPr lang="fr-FR" dirty="0"/>
              <a:t> –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959C9A9F-CF34-E140-44D7-D39E32029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2" y="1222448"/>
            <a:ext cx="5313789" cy="4934463"/>
          </a:xfrm>
        </p:spPr>
        <p:txBody>
          <a:bodyPr/>
          <a:lstStyle/>
          <a:p>
            <a:r>
              <a:rPr lang="fr-FR" dirty="0"/>
              <a:t>Décode le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Récupère la personne qui à ce </a:t>
            </a:r>
            <a:r>
              <a:rPr lang="fr-FR" dirty="0" err="1"/>
              <a:t>refreshToken</a:t>
            </a:r>
            <a:endParaRPr lang="fr-FR" dirty="0"/>
          </a:p>
          <a:p>
            <a:r>
              <a:rPr lang="fr-FR" dirty="0"/>
              <a:t>Création d’un nouveau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6F861D-92BA-BBA4-E158-C12E469E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47" y="1132514"/>
            <a:ext cx="5872871" cy="51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34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CRUD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0C77B92-FBF1-7E53-6E51-5ABD7715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1" y="1224286"/>
            <a:ext cx="5596219" cy="4932625"/>
          </a:xfrm>
        </p:spPr>
        <p:txBody>
          <a:bodyPr/>
          <a:lstStyle/>
          <a:p>
            <a:r>
              <a:rPr lang="fr-FR" dirty="0"/>
              <a:t>Controller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sp>
        <p:nvSpPr>
          <p:cNvPr id="2" name="Espace réservé du contenu 7">
            <a:extLst>
              <a:ext uri="{FF2B5EF4-FFF2-40B4-BE49-F238E27FC236}">
                <a16:creationId xmlns:a16="http://schemas.microsoft.com/office/drawing/2014/main" id="{7F73A0EE-A904-CBE6-6D3F-047B8AF9C649}"/>
              </a:ext>
            </a:extLst>
          </p:cNvPr>
          <p:cNvSpPr txBox="1">
            <a:spLocks/>
          </p:cNvSpPr>
          <p:nvPr/>
        </p:nvSpPr>
        <p:spPr>
          <a:xfrm>
            <a:off x="6419138" y="1222448"/>
            <a:ext cx="5596219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DTO (Data Transfert Object)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E286691-A4D7-D8CF-0570-687A9F10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35" y="1667827"/>
            <a:ext cx="5901438" cy="23114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76E7FD1-66C5-17B5-DAB3-7CE00C31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56" y="1667827"/>
            <a:ext cx="2556891" cy="328167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293A0FD-9B03-EF16-1406-CA027CE1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783" y="4223393"/>
            <a:ext cx="2243039" cy="17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52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CRUD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0C77B92-FBF1-7E53-6E51-5ABD7715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1" y="1224286"/>
            <a:ext cx="5596219" cy="4932625"/>
          </a:xfrm>
        </p:spPr>
        <p:txBody>
          <a:bodyPr/>
          <a:lstStyle/>
          <a:p>
            <a:r>
              <a:rPr lang="fr-FR" dirty="0"/>
              <a:t>Service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sp>
        <p:nvSpPr>
          <p:cNvPr id="3" name="Espace réservé du contenu 7">
            <a:extLst>
              <a:ext uri="{FF2B5EF4-FFF2-40B4-BE49-F238E27FC236}">
                <a16:creationId xmlns:a16="http://schemas.microsoft.com/office/drawing/2014/main" id="{E666EAE9-EE65-1D6A-FAEF-24C0419BF84D}"/>
              </a:ext>
            </a:extLst>
          </p:cNvPr>
          <p:cNvSpPr txBox="1">
            <a:spLocks/>
          </p:cNvSpPr>
          <p:nvPr/>
        </p:nvSpPr>
        <p:spPr>
          <a:xfrm>
            <a:off x="6474141" y="1224286"/>
            <a:ext cx="5596219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Mapper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to </a:t>
            </a:r>
            <a:r>
              <a:rPr lang="fr-FR" dirty="0" err="1"/>
              <a:t>Dto</a:t>
            </a:r>
            <a:endParaRPr lang="fr-FR" dirty="0"/>
          </a:p>
          <a:p>
            <a:pPr lvl="1"/>
            <a:r>
              <a:rPr lang="fr-FR" dirty="0" err="1"/>
              <a:t>Dto</a:t>
            </a:r>
            <a:r>
              <a:rPr lang="fr-FR" dirty="0"/>
              <a:t> to </a:t>
            </a:r>
            <a:r>
              <a:rPr lang="fr-FR" dirty="0" err="1"/>
              <a:t>Entity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D2AF594-1F1E-A07B-BA20-00355E9ED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51" y="1665316"/>
            <a:ext cx="4357639" cy="18254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3F0891F-D10A-13C7-E300-B543C7C8E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1" y="3800439"/>
            <a:ext cx="4421262" cy="18117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1208A5F-8668-373B-271E-A7578250B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860" y="2283580"/>
            <a:ext cx="6223495" cy="26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5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29">
            <a:extLst>
              <a:ext uri="{FF2B5EF4-FFF2-40B4-BE49-F238E27FC236}">
                <a16:creationId xmlns:a16="http://schemas.microsoft.com/office/drawing/2014/main" id="{D4C6AE75-B780-4519-AF86-A5323333C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5" t="3408" r="28400" b="7946"/>
          <a:stretch/>
        </p:blipFill>
        <p:spPr>
          <a:xfrm>
            <a:off x="7086600" y="0"/>
            <a:ext cx="51054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F5DADE1D-AC9D-4FAD-B1BC-1D7CBF4F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3273437"/>
            <a:ext cx="4006000" cy="18571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FR" sz="1400" spc="0" dirty="0"/>
              <a:t>Accompagner les acteurs de santé</a:t>
            </a:r>
            <a:r>
              <a:rPr lang="fr-FR" sz="1400" spc="0"/>
              <a:t>  dans </a:t>
            </a:r>
            <a:r>
              <a:rPr lang="fr-FR" sz="1400" spc="0" dirty="0"/>
              <a:t>leur digitalisation, pour répondre aux enjeux du numérique </a:t>
            </a:r>
            <a:r>
              <a:rPr lang="fr-FR" sz="1400" spc="0"/>
              <a:t>en santé, faciliter leur quotidien et </a:t>
            </a:r>
            <a:r>
              <a:rPr lang="fr-FR" sz="1400" spc="0" dirty="0"/>
              <a:t>les aider à améliorer la prise en charge du patient.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9B631B6-26E0-49EC-865C-2AB65EB77F52}"/>
              </a:ext>
            </a:extLst>
          </p:cNvPr>
          <p:cNvSpPr txBox="1">
            <a:spLocks/>
          </p:cNvSpPr>
          <p:nvPr/>
        </p:nvSpPr>
        <p:spPr bwMode="auto">
          <a:xfrm>
            <a:off x="1866900" y="2203515"/>
            <a:ext cx="2601406" cy="119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6700" indent="-266700" algn="just" rtl="0" eaLnBrk="1" fontAlgn="base" hangingPunct="1">
              <a:spcBef>
                <a:spcPct val="7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100" b="0">
                <a:solidFill>
                  <a:schemeClr val="tx1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714375" indent="-268288" algn="just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cs typeface="+mn-cs"/>
              </a:defRPr>
            </a:lvl2pPr>
            <a:lvl3pPr marL="1081088" indent="-185738" algn="just" rtl="0" eaLnBrk="1" fontAlgn="base" hangingPunct="1"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+mn-lt"/>
                <a:cs typeface="+mn-cs"/>
              </a:defRPr>
            </a:lvl3pPr>
            <a:lvl4pPr marL="1438275" indent="-177800" algn="just" rtl="0" eaLnBrk="1" fontAlgn="base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defRPr>
            </a:lvl4pPr>
            <a:lvl5pPr marL="21526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accent1"/>
                </a:solidFill>
                <a:latin typeface="+mn-lt"/>
                <a:cs typeface="+mn-cs"/>
              </a:defRPr>
            </a:lvl5pPr>
            <a:lvl6pPr marL="26098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6pPr>
            <a:lvl7pPr marL="30670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42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14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fr-FR" sz="3600" kern="0" dirty="0"/>
              <a:t>Notre mission</a:t>
            </a:r>
          </a:p>
        </p:txBody>
      </p:sp>
    </p:spTree>
    <p:extLst>
      <p:ext uri="{BB962C8B-B14F-4D97-AF65-F5344CB8AC3E}">
        <p14:creationId xmlns:p14="http://schemas.microsoft.com/office/powerpoint/2010/main" val="1264968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Junit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0C77B92-FBF1-7E53-6E51-5ABD7715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mocks</a:t>
            </a:r>
            <a:endParaRPr lang="fr-FR" dirty="0"/>
          </a:p>
          <a:p>
            <a:r>
              <a:rPr lang="fr-FR" dirty="0" err="1"/>
              <a:t>BeforeEach</a:t>
            </a:r>
            <a:endParaRPr lang="fr-FR" dirty="0"/>
          </a:p>
          <a:p>
            <a:r>
              <a:rPr lang="fr-FR" dirty="0" err="1"/>
              <a:t>Assert</a:t>
            </a:r>
            <a:endParaRPr lang="fr-FR" dirty="0"/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Spring Boot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C3FDD42-42E4-0B49-C2BB-02461A726DC1}"/>
              </a:ext>
            </a:extLst>
          </p:cNvPr>
          <p:cNvGrpSpPr/>
          <p:nvPr/>
        </p:nvGrpSpPr>
        <p:grpSpPr>
          <a:xfrm>
            <a:off x="6089581" y="931510"/>
            <a:ext cx="5870981" cy="5225401"/>
            <a:chOff x="6089581" y="931510"/>
            <a:chExt cx="5870981" cy="522540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18BD839-8E7C-50CD-78B5-46304C16B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9581" y="931510"/>
              <a:ext cx="5870981" cy="52254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3EC7C4-0595-623B-C400-1313F8811DD5}"/>
                </a:ext>
              </a:extLst>
            </p:cNvPr>
            <p:cNvSpPr/>
            <p:nvPr/>
          </p:nvSpPr>
          <p:spPr>
            <a:xfrm>
              <a:off x="10763075" y="3544210"/>
              <a:ext cx="1031846" cy="25600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89395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260A5-4839-8580-16B3-BF7685E3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57" y="2004663"/>
            <a:ext cx="3712131" cy="1733770"/>
          </a:xfrm>
        </p:spPr>
        <p:txBody>
          <a:bodyPr>
            <a:normAutofit/>
          </a:bodyPr>
          <a:lstStyle/>
          <a:p>
            <a:r>
              <a:rPr lang="fr-FR" dirty="0"/>
              <a:t>Front-end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69F10-2CF5-3F98-0332-555C5C894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8657" y="3505009"/>
            <a:ext cx="3526766" cy="1234770"/>
          </a:xfrm>
        </p:spPr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E169F3-F558-3EED-3706-D0F8A52E9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66B3F2-3F63-CA31-3E9D-5A5D2001C2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9FC06B1-50EF-165F-CD01-F6AD3D1CE2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4895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FC8F16D-F374-ADF7-8F07-DBEFB2AF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0511CF5-4C57-205A-1FE5-CC0E04596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Java 16,2,1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PrimeNg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primeIcons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PrimeFlex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Bootstrap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C2D368-B281-65FD-C129-AC3458BCA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507CDE-9C9E-A1A2-F1C4-4EC9579C57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CE63CAAB-49EA-0F64-3B73-9F3EC4A054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288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8C911E1-0C86-7FA8-A12D-3A1C1F84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B2BF7-154C-46A8-081D-4BE8E2319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064A7-EE20-37BA-F1E7-2F70A26397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0C77B92-FBF1-7E53-6E51-5ABD7715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2" y="1224286"/>
            <a:ext cx="3099096" cy="4932625"/>
          </a:xfrm>
        </p:spPr>
        <p:txBody>
          <a:bodyPr/>
          <a:lstStyle/>
          <a:p>
            <a:r>
              <a:rPr lang="fr-FR" dirty="0"/>
              <a:t>Module</a:t>
            </a:r>
          </a:p>
          <a:p>
            <a:r>
              <a:rPr lang="fr-FR" dirty="0"/>
              <a:t>MVC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2B4377-8C82-5104-649E-175EA9FED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11" name="Espace réservé du contenu 7">
            <a:extLst>
              <a:ext uri="{FF2B5EF4-FFF2-40B4-BE49-F238E27FC236}">
                <a16:creationId xmlns:a16="http://schemas.microsoft.com/office/drawing/2014/main" id="{2029788C-92DC-691C-D664-F375709BA97C}"/>
              </a:ext>
            </a:extLst>
          </p:cNvPr>
          <p:cNvSpPr txBox="1">
            <a:spLocks/>
          </p:cNvSpPr>
          <p:nvPr/>
        </p:nvSpPr>
        <p:spPr>
          <a:xfrm>
            <a:off x="3730940" y="1224286"/>
            <a:ext cx="4862183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Construction en composant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Déclaration des modules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Lazy Loading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06F1992-B606-111A-62C9-D02B246B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1" y="2152472"/>
            <a:ext cx="1914792" cy="25530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DF1F994-B76F-34B3-705C-3CBED42C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78" y="3150519"/>
            <a:ext cx="7500636" cy="10206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5867FD9-7ED9-78DE-B985-1800C5196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878" y="4839374"/>
            <a:ext cx="7500636" cy="123747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7B104D1-8E2E-1B1F-6265-0AEE65ED6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878" y="1658691"/>
            <a:ext cx="2391109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93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A0ED39-0713-D073-DB41-9FACC5E2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L’intercepteur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AFFF60-177D-E1D9-C113-7454F5193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90997-73A2-BC52-41D7-BD77546895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0166610-8237-47C3-8EDC-1B9C49659995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860A58E-C31C-C6A7-86D4-AA27820E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2" y="1224286"/>
            <a:ext cx="5596218" cy="4932625"/>
          </a:xfrm>
        </p:spPr>
        <p:txBody>
          <a:bodyPr/>
          <a:lstStyle/>
          <a:p>
            <a:r>
              <a:rPr lang="fr-FR" dirty="0"/>
              <a:t>Intercepte chaque requête sortante</a:t>
            </a:r>
          </a:p>
          <a:p>
            <a:r>
              <a:rPr lang="fr-FR" dirty="0"/>
              <a:t>Rajoute le </a:t>
            </a:r>
            <a:r>
              <a:rPr lang="fr-FR" dirty="0" err="1"/>
              <a:t>token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29BF3B4-801A-00D9-BCC0-4FC9E2632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4854A900-BF2A-D4CF-7976-686A07DDEE1F}"/>
              </a:ext>
            </a:extLst>
          </p:cNvPr>
          <p:cNvSpPr txBox="1">
            <a:spLocks/>
          </p:cNvSpPr>
          <p:nvPr/>
        </p:nvSpPr>
        <p:spPr>
          <a:xfrm>
            <a:off x="6096000" y="1224286"/>
            <a:ext cx="5868102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de l’erreur 401</a:t>
            </a:r>
          </a:p>
          <a:p>
            <a:r>
              <a:rPr lang="fr-FR" dirty="0"/>
              <a:t>Récupère un nouveau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8" name="Espace réservé du contenu 13">
            <a:extLst>
              <a:ext uri="{FF2B5EF4-FFF2-40B4-BE49-F238E27FC236}">
                <a16:creationId xmlns:a16="http://schemas.microsoft.com/office/drawing/2014/main" id="{09CC7BF4-507F-F17B-8341-F376BEB1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1" y="2248250"/>
            <a:ext cx="4279087" cy="38325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640BC8-F80A-BAE2-2F43-3E0235C2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8250"/>
            <a:ext cx="5690532" cy="3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13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6768A-1931-EF8E-5BFB-3A17A8C0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Guard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D0D7960-9089-15F7-AAB8-B854BA84E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30F579-8B5B-8401-4D96-42D87E4DF9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0166610-8237-47C3-8EDC-1B9C49659995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AF9AF20-DD6C-A674-5570-18D7F8C14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Sécurité d’accès au pages au niveau du front-end</a:t>
            </a:r>
          </a:p>
          <a:p>
            <a:r>
              <a:rPr lang="fr-FR" dirty="0"/>
              <a:t>Utilise le Rôle du user enregistré dans la session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3657600" lvl="8" indent="0">
              <a:buNone/>
            </a:pPr>
            <a:endParaRPr lang="fr-FR" dirty="0"/>
          </a:p>
          <a:p>
            <a:pPr marL="3657600" lvl="8" indent="0">
              <a:buNone/>
            </a:pPr>
            <a:r>
              <a:rPr lang="fr-FR" dirty="0"/>
              <a:t>	   </a:t>
            </a:r>
          </a:p>
          <a:p>
            <a:pPr lvl="8"/>
            <a:endParaRPr lang="fr-FR" dirty="0"/>
          </a:p>
          <a:p>
            <a:pPr lvl="8"/>
            <a:endParaRPr lang="fr-FR" dirty="0"/>
          </a:p>
          <a:p>
            <a:pPr marL="3657600" lvl="8" indent="0">
              <a:buNone/>
            </a:pPr>
            <a:r>
              <a:rPr lang="fr-FR" dirty="0"/>
              <a:t>		     Déclaration du Guard avec le rôle autorisé dans la 			     déclaration des composants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44E55D6-E3B2-9711-057E-259FE8A0C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9BE28B-B752-BBA1-ECAF-0D0A2295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8" y="2031110"/>
            <a:ext cx="5134733" cy="30046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518F44A-0D6F-18C7-0F4D-F8691FC5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202" y="5039294"/>
            <a:ext cx="6774124" cy="11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45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A3CA6-67B4-BBBB-4135-8B4CD640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Subject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18B5B7-8328-9292-26C2-9BCE40B28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DA2DDA-24EF-3DC8-7ABD-306B6AA4D9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0166610-8237-47C3-8EDC-1B9C49659995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348104F-181A-82BD-4996-E0F8BD1C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 question Services			Appel du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 dans un autre composant  </a:t>
            </a:r>
          </a:p>
          <a:p>
            <a:pPr lvl="8"/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CAA2110-398D-6D87-456C-8E43AB2A9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563A70F-1783-8A0B-7147-27AE7475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582" y="1671530"/>
            <a:ext cx="2945362" cy="2928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0A5AB27-D386-69EB-DE79-DF167151E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581" y="1975519"/>
            <a:ext cx="3608092" cy="11615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77BFBB-2E2A-40C9-2F07-646F87C9C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82" y="3237304"/>
            <a:ext cx="3742316" cy="7760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F74F7C8-F472-82D0-3EB8-132FD278E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81" y="1671530"/>
            <a:ext cx="4741112" cy="293231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C7F3766-D792-2CCC-8FE9-D8B24F581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581" y="4111929"/>
            <a:ext cx="2862298" cy="76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51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7EED2-E4E4-719A-DD2E-98D9904F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optimiste et pessimiste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995804-535D-F420-0F76-53B14DAC7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617DFE-C812-4836-8FA3-65C254805C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0166610-8237-47C3-8EDC-1B9C49659995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76D27FC-CA08-13C5-E09B-84573AA9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1" y="1224286"/>
            <a:ext cx="5596219" cy="4932625"/>
          </a:xfrm>
        </p:spPr>
        <p:txBody>
          <a:bodyPr/>
          <a:lstStyle/>
          <a:p>
            <a:r>
              <a:rPr lang="fr-FR" dirty="0"/>
              <a:t>Méthode Optimiste</a:t>
            </a:r>
          </a:p>
          <a:p>
            <a:pPr lvl="1"/>
            <a:r>
              <a:rPr lang="fr-FR" dirty="0"/>
              <a:t>Modifie l’observable avant de faire la requête</a:t>
            </a:r>
          </a:p>
          <a:p>
            <a:pPr lvl="1"/>
            <a:r>
              <a:rPr lang="fr-FR" dirty="0"/>
              <a:t>Retour en arrière en cas d’échec</a:t>
            </a:r>
          </a:p>
          <a:p>
            <a:pPr lvl="1"/>
            <a:r>
              <a:rPr lang="fr-FR" dirty="0"/>
              <a:t>Mise à jour de l’observable quasi instantané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1C4AF0D-17E5-17EE-E411-23CED187D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D02A0BA1-4247-5523-C156-B2733A7D41A7}"/>
              </a:ext>
            </a:extLst>
          </p:cNvPr>
          <p:cNvSpPr txBox="1">
            <a:spLocks/>
          </p:cNvSpPr>
          <p:nvPr/>
        </p:nvSpPr>
        <p:spPr>
          <a:xfrm>
            <a:off x="6096000" y="1224286"/>
            <a:ext cx="5596219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Méthode Pessimiste</a:t>
            </a:r>
          </a:p>
          <a:p>
            <a:pPr lvl="1"/>
            <a:r>
              <a:rPr lang="fr-FR" dirty="0"/>
              <a:t>Modifie l’observable après de faire la requête</a:t>
            </a:r>
          </a:p>
          <a:p>
            <a:pPr lvl="1"/>
            <a:r>
              <a:rPr lang="fr-FR" dirty="0"/>
              <a:t>Plus sur en cas d’échec</a:t>
            </a:r>
          </a:p>
          <a:p>
            <a:pPr lvl="1"/>
            <a:r>
              <a:rPr lang="fr-FR" dirty="0"/>
              <a:t>Plus de temps pour mettre à jour l’observable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3B6D835-47EB-4DA8-3EB8-778E4DDE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1" y="2933592"/>
            <a:ext cx="5147570" cy="2976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1BFB52-839A-082A-EC35-E55AC37D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34" y="2933592"/>
            <a:ext cx="5747385" cy="299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18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446913-520C-787B-00E2-C17080B2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CRUD – Authentification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F56CD2F-7EAC-65FF-BA37-840B2F970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9AD0BC-CE02-967F-674D-3E71E41F89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0166610-8237-47C3-8EDC-1B9C49659995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5B906B7-0AAB-A063-B460-7D55A1C73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2" y="1224286"/>
            <a:ext cx="3451434" cy="4932625"/>
          </a:xfrm>
        </p:spPr>
        <p:txBody>
          <a:bodyPr/>
          <a:lstStyle/>
          <a:p>
            <a:r>
              <a:rPr lang="fr-FR" dirty="0"/>
              <a:t>Récupération du formulaire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9E2481F-6333-1BD8-D386-6F4365A1C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85765CF-E323-6702-EBED-4FECD1B0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1" y="1702964"/>
            <a:ext cx="3267856" cy="4580769"/>
          </a:xfrm>
          <a:prstGeom prst="rect">
            <a:avLst/>
          </a:prstGeom>
        </p:spPr>
      </p:pic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5FC1F6A2-5595-3618-19E4-F082BF7ADC9A}"/>
              </a:ext>
            </a:extLst>
          </p:cNvPr>
          <p:cNvSpPr txBox="1">
            <a:spLocks/>
          </p:cNvSpPr>
          <p:nvPr/>
        </p:nvSpPr>
        <p:spPr>
          <a:xfrm>
            <a:off x="5647351" y="1238719"/>
            <a:ext cx="3451434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Envoi du formulaire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163F8A1-6855-FDF8-7D61-2F3B0CC1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18" y="1861545"/>
            <a:ext cx="5867373" cy="8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2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BD030F-FE0E-9051-FB96-6B2FDCA4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784442-F17D-E448-8874-9ED7F3A74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311B56-16C2-6BCD-794C-FC00655E7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0166610-8237-47C3-8EDC-1B9C49659995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6E8EB12-C502-94FE-DCEC-EA8C6C92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6081F05-43A9-008B-8EC3-8788C7423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241245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14295D1-3BDD-4A16-AE6A-9D235A0E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90" y="1668352"/>
            <a:ext cx="3998141" cy="4083880"/>
          </a:xfrm>
          <a:prstGeom prst="rect">
            <a:avLst/>
          </a:prstGeom>
        </p:spPr>
      </p:pic>
      <p:sp>
        <p:nvSpPr>
          <p:cNvPr id="10" name="Titre 4">
            <a:extLst>
              <a:ext uri="{FF2B5EF4-FFF2-40B4-BE49-F238E27FC236}">
                <a16:creationId xmlns:a16="http://schemas.microsoft.com/office/drawing/2014/main" id="{6244389C-3DA0-473B-AE46-FD63051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500438"/>
            <a:ext cx="4229100" cy="1857123"/>
          </a:xfrm>
        </p:spPr>
        <p:txBody>
          <a:bodyPr>
            <a:normAutofit fontScale="90000"/>
          </a:bodyPr>
          <a:lstStyle/>
          <a:p>
            <a:pPr>
              <a:lnSpc>
                <a:spcPts val="4500"/>
              </a:lnSpc>
            </a:pPr>
            <a:r>
              <a:rPr lang="fr-FR" dirty="0"/>
              <a:t>4 agences, 1 antenne et </a:t>
            </a:r>
            <a:br>
              <a:rPr lang="fr-FR" dirty="0"/>
            </a:br>
            <a:r>
              <a:rPr lang="fr-FR" dirty="0"/>
              <a:t>2 datacenters    , </a:t>
            </a:r>
            <a:br>
              <a:rPr lang="fr-FR" dirty="0"/>
            </a:br>
            <a:r>
              <a:rPr lang="fr-FR" dirty="0"/>
              <a:t>au plus près des territoires de santé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226B9-DB11-4E25-AB45-4EA12D84D374}"/>
              </a:ext>
            </a:extLst>
          </p:cNvPr>
          <p:cNvSpPr/>
          <p:nvPr/>
        </p:nvSpPr>
        <p:spPr>
          <a:xfrm>
            <a:off x="9621625" y="5385508"/>
            <a:ext cx="1549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Toulouse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8C128-E73A-481B-AB87-2A553CBE6148}"/>
              </a:ext>
            </a:extLst>
          </p:cNvPr>
          <p:cNvSpPr/>
          <p:nvPr/>
        </p:nvSpPr>
        <p:spPr>
          <a:xfrm>
            <a:off x="7953125" y="1668352"/>
            <a:ext cx="1549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Amiens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01671C-BDCC-499B-9AB7-74F495C904D6}"/>
              </a:ext>
            </a:extLst>
          </p:cNvPr>
          <p:cNvSpPr/>
          <p:nvPr/>
        </p:nvSpPr>
        <p:spPr>
          <a:xfrm>
            <a:off x="10396527" y="1869374"/>
            <a:ext cx="8127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Reims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DBFFA-E8EA-40FC-9CBF-E0A1F32F3051}"/>
              </a:ext>
            </a:extLst>
          </p:cNvPr>
          <p:cNvSpPr/>
          <p:nvPr/>
        </p:nvSpPr>
        <p:spPr>
          <a:xfrm>
            <a:off x="7178223" y="4095951"/>
            <a:ext cx="1549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Bordeaux</a:t>
            </a:r>
          </a:p>
        </p:txBody>
      </p:sp>
      <p:pic>
        <p:nvPicPr>
          <p:cNvPr id="15" name="Graphique 14" descr="Base de données">
            <a:extLst>
              <a:ext uri="{FF2B5EF4-FFF2-40B4-BE49-F238E27FC236}">
                <a16:creationId xmlns:a16="http://schemas.microsoft.com/office/drawing/2014/main" id="{9A5B94DA-AB3E-488D-BF9F-89D65CD2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2197" y="4737672"/>
            <a:ext cx="164790" cy="164790"/>
          </a:xfrm>
          <a:prstGeom prst="rect">
            <a:avLst/>
          </a:prstGeom>
        </p:spPr>
      </p:pic>
      <p:pic>
        <p:nvPicPr>
          <p:cNvPr id="16" name="Graphique 15" descr="Base de données">
            <a:extLst>
              <a:ext uri="{FF2B5EF4-FFF2-40B4-BE49-F238E27FC236}">
                <a16:creationId xmlns:a16="http://schemas.microsoft.com/office/drawing/2014/main" id="{CA2CF129-5EF2-4472-ADB4-43BC74D99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8361" y="2019679"/>
            <a:ext cx="170392" cy="170392"/>
          </a:xfrm>
          <a:prstGeom prst="rect">
            <a:avLst/>
          </a:prstGeom>
        </p:spPr>
      </p:pic>
      <p:pic>
        <p:nvPicPr>
          <p:cNvPr id="17" name="Graphique 16" descr="Base de données">
            <a:extLst>
              <a:ext uri="{FF2B5EF4-FFF2-40B4-BE49-F238E27FC236}">
                <a16:creationId xmlns:a16="http://schemas.microsoft.com/office/drawing/2014/main" id="{AC1E5CB7-AFC8-48E4-9599-53CD191F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5102" y="3984080"/>
            <a:ext cx="373481" cy="37348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FEE1662-8119-41E7-B806-7D3CCF196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9" y="2784356"/>
            <a:ext cx="228600" cy="228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B2998EE-0B07-485E-B3C4-343055303AA1}"/>
              </a:ext>
            </a:extLst>
          </p:cNvPr>
          <p:cNvSpPr/>
          <p:nvPr/>
        </p:nvSpPr>
        <p:spPr>
          <a:xfrm>
            <a:off x="9014399" y="2990777"/>
            <a:ext cx="11079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Antenne Paris </a:t>
            </a:r>
          </a:p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Santé Campus</a:t>
            </a:r>
          </a:p>
        </p:txBody>
      </p:sp>
    </p:spTree>
    <p:extLst>
      <p:ext uri="{BB962C8B-B14F-4D97-AF65-F5344CB8AC3E}">
        <p14:creationId xmlns:p14="http://schemas.microsoft.com/office/powerpoint/2010/main" val="322151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PRESENTATION DE L’APPLICATION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t>Modèle global PowerPoint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0073A-5BBA-4DA6-978A-972C07702D5B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07/10/2023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063929D-0DFF-4D73-985B-CD817052AF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4335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D’ESSAI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41C33F4-1FC4-4E85-93FC-B6CE0D614C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5126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658663EA-0C67-94D3-BD4A-388D01E7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d’une question - Angular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010679-485A-3086-7D07-AB3D87FF2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C266AF-EAB3-3A4C-34CF-0EC0C30F6B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E7CCC8E1-2E03-A9BC-845C-0D9D0F0F6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Formulaire </a:t>
            </a:r>
            <a:r>
              <a:rPr lang="fr-FR" dirty="0" err="1"/>
              <a:t>Reactive</a:t>
            </a:r>
            <a:r>
              <a:rPr lang="fr-FR" dirty="0"/>
              <a:t> Form		Envoi du formulaire au composant parent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2696F4F-500B-03A5-FB1E-C73DE3593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Jeu d’essai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20F9B34-A0B6-A912-B782-985F18BF7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5" y="1511662"/>
            <a:ext cx="3925608" cy="258052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F1F5134-8225-9629-7CC2-40D6A89A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1" y="4105453"/>
            <a:ext cx="3476070" cy="230561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C840666-5B91-2772-48A9-81743D252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336" y="1604743"/>
            <a:ext cx="2357656" cy="110702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032D942-3882-F70F-CDCA-AFEDDAC2D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739" y="1604743"/>
            <a:ext cx="3691511" cy="387464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CE3A346-2C07-63AD-ECAC-11D5DEC02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975" y="5528151"/>
            <a:ext cx="4574800" cy="8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2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63048D2-470A-D965-7035-7173AE8F5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81" y="446930"/>
            <a:ext cx="5596219" cy="775518"/>
          </a:xfrm>
        </p:spPr>
        <p:txBody>
          <a:bodyPr/>
          <a:lstStyle/>
          <a:p>
            <a:r>
              <a:rPr lang="fr-FR" dirty="0"/>
              <a:t>Ajout d’une question – Spring Boot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174513-EB87-0ED1-4815-D2B992C48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379138-469E-A469-1DC5-A85FC8FC0C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0166610-8237-47C3-8EDC-1B9C49659995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65EBD1B-A561-BD71-C2A5-42FEB90F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Réception dans le </a:t>
            </a:r>
            <a:r>
              <a:rPr lang="fr-FR" dirty="0" err="1"/>
              <a:t>controlleur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Traitement et persistance des données dans le</a:t>
            </a:r>
          </a:p>
          <a:p>
            <a:pPr marL="0" indent="0">
              <a:buNone/>
            </a:pPr>
            <a:r>
              <a:rPr lang="fr-FR" dirty="0"/>
              <a:t>    service via le repository et mapper pour passer </a:t>
            </a:r>
          </a:p>
          <a:p>
            <a:pPr marL="0" indent="0">
              <a:buNone/>
            </a:pPr>
            <a:r>
              <a:rPr lang="fr-FR" dirty="0"/>
              <a:t>   de </a:t>
            </a:r>
            <a:r>
              <a:rPr lang="fr-FR" dirty="0" err="1"/>
              <a:t>Dto</a:t>
            </a:r>
            <a:r>
              <a:rPr lang="fr-FR" dirty="0"/>
              <a:t> à </a:t>
            </a:r>
            <a:r>
              <a:rPr lang="fr-FR" dirty="0" err="1"/>
              <a:t>Entity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D46C16D-0FA2-D3AD-B5C9-741BB08705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Jeu d’essai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7B7A92-DF66-76AB-CD65-25619370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8" y="1661420"/>
            <a:ext cx="5305295" cy="8866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CE459FC-6091-C86C-1623-2E6E4B9B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4001308"/>
            <a:ext cx="5305295" cy="702372"/>
          </a:xfrm>
          <a:prstGeom prst="rect">
            <a:avLst/>
          </a:prstGeom>
        </p:spPr>
      </p:pic>
      <p:sp>
        <p:nvSpPr>
          <p:cNvPr id="14" name="Titre 6">
            <a:extLst>
              <a:ext uri="{FF2B5EF4-FFF2-40B4-BE49-F238E27FC236}">
                <a16:creationId xmlns:a16="http://schemas.microsoft.com/office/drawing/2014/main" id="{E0A8F7F3-5C60-3D1B-B02E-2BFE78F0A5A3}"/>
              </a:ext>
            </a:extLst>
          </p:cNvPr>
          <p:cNvSpPr txBox="1">
            <a:spLocks/>
          </p:cNvSpPr>
          <p:nvPr/>
        </p:nvSpPr>
        <p:spPr>
          <a:xfrm>
            <a:off x="6021135" y="446930"/>
            <a:ext cx="5596219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Mise a jour Observable – Angular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7436DA1-7F31-A2C5-6972-A3F4DD93D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070" y="1661420"/>
            <a:ext cx="5191850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87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SITE ANGLOPHONE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5CF5B1F-6C9D-4BAF-9D3E-E7D3D1133F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4059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25C96839-B17A-D059-A707-63A8E721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sur un site anglophone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4209842-E5C6-7D17-99DE-04DA7858C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2B4938-066B-29E7-8551-FC0477FF3C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B038AAA-F3CC-BB5A-48B3-40E490EA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/>
              <a:t>https://docs.spring.io/spring-security/reference/servlet/authorization/authorize-http-requests.html#match-by-mvc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1E15153-4C8E-B4D2-E446-F6AB1A5C8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781" y="157716"/>
            <a:ext cx="1379353" cy="292100"/>
          </a:xfrm>
        </p:spPr>
        <p:txBody>
          <a:bodyPr/>
          <a:lstStyle/>
          <a:p>
            <a:r>
              <a:rPr lang="fr-FR" dirty="0"/>
              <a:t>Site anglophone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C9BD4F0-DF3D-1744-897A-18E08B44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619075"/>
            <a:ext cx="7961807" cy="46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9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SYNTHESE &amp; 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6772621-ACBF-45EC-8252-E4A1E64956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3118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7869F1E-67F1-EFEB-33EE-92E6D057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SYNTHESE &amp; CONCLUSION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6B8EB1C-EE40-117A-5FE6-F46AC743D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D9CD23D-6C56-9E77-E144-14AEFBC110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6B0873-9C53-0E18-EFA3-4589EDC19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085B90-9F6E-9E50-23E1-C573495AA0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07/10/2023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8943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5515247-2465-4D86-6746-0FD81434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53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re 1">
            <a:extLst>
              <a:ext uri="{FF2B5EF4-FFF2-40B4-BE49-F238E27FC236}">
                <a16:creationId xmlns:a16="http://schemas.microsoft.com/office/drawing/2014/main" id="{021DC745-EE24-4D9B-93C9-B8BCFA5C5D63}"/>
              </a:ext>
            </a:extLst>
          </p:cNvPr>
          <p:cNvSpPr txBox="1">
            <a:spLocks/>
          </p:cNvSpPr>
          <p:nvPr/>
        </p:nvSpPr>
        <p:spPr>
          <a:xfrm>
            <a:off x="1866900" y="361969"/>
            <a:ext cx="6660390" cy="587277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0" i="0" kern="1200" spc="-100" baseline="0">
                <a:solidFill>
                  <a:schemeClr val="tx1"/>
                </a:solidFill>
                <a:latin typeface="TT Norms Regular" panose="02000503030000020003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-100" normalizeH="0" baseline="0" noProof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  <a:latin typeface="TT Norms Regular" panose="02000503030000020003" pitchFamily="2" charset="77"/>
                <a:ea typeface="+mj-ea"/>
                <a:cs typeface="+mj-cs"/>
              </a:rPr>
              <a:t>Solutions numériques en santé</a:t>
            </a:r>
            <a:endParaRPr kumimoji="0" lang="fr-FR" sz="2800" b="0" i="0" u="none" strike="noStrike" kern="1200" cap="none" spc="-100" normalizeH="0" baseline="0" noProof="0" dirty="0">
              <a:ln>
                <a:noFill/>
              </a:ln>
              <a:solidFill>
                <a:srgbClr val="2B307F"/>
              </a:solidFill>
              <a:effectLst/>
              <a:uLnTx/>
              <a:uFillTx/>
              <a:latin typeface="TT Norms Regular" panose="02000503030000020003" pitchFamily="2" charset="77"/>
              <a:ea typeface="+mj-ea"/>
              <a:cs typeface="+mj-cs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01982F2-F731-4F47-A238-B5E5B0B3256A}"/>
              </a:ext>
            </a:extLst>
          </p:cNvPr>
          <p:cNvSpPr txBox="1"/>
          <p:nvPr/>
        </p:nvSpPr>
        <p:spPr>
          <a:xfrm>
            <a:off x="1866900" y="2620537"/>
            <a:ext cx="3085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2B307F"/>
                </a:solidFill>
                <a:latin typeface="TT Norms Medium" panose="02000803030000020003" pitchFamily="50" charset="0"/>
              </a:rPr>
              <a:t>Gestion de l’hôpital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1DEEF6E-F060-469D-B964-583BDAED01E1}"/>
              </a:ext>
            </a:extLst>
          </p:cNvPr>
          <p:cNvSpPr txBox="1"/>
          <p:nvPr/>
        </p:nvSpPr>
        <p:spPr>
          <a:xfrm>
            <a:off x="5185641" y="2609386"/>
            <a:ext cx="3085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2B307F"/>
                </a:solidFill>
                <a:latin typeface="TT Norms Medium" panose="02000803030000020003" pitchFamily="50" charset="0"/>
              </a:rPr>
              <a:t>E-santé et parcours patient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380944E-B25C-43A5-8FE6-1FED18B038CB}"/>
              </a:ext>
            </a:extLst>
          </p:cNvPr>
          <p:cNvSpPr txBox="1"/>
          <p:nvPr/>
        </p:nvSpPr>
        <p:spPr>
          <a:xfrm>
            <a:off x="8527290" y="2609386"/>
            <a:ext cx="3085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2B307F"/>
                </a:solidFill>
                <a:latin typeface="TT Norms Medium" panose="02000803030000020003" pitchFamily="50" charset="0"/>
              </a:rPr>
              <a:t>Hébergement et sécurité des données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3007A364-188D-4695-9B75-07D8B5D8B607}"/>
              </a:ext>
            </a:extLst>
          </p:cNvPr>
          <p:cNvCxnSpPr>
            <a:cxnSpLocks/>
          </p:cNvCxnSpPr>
          <p:nvPr/>
        </p:nvCxnSpPr>
        <p:spPr>
          <a:xfrm>
            <a:off x="1974677" y="3044283"/>
            <a:ext cx="2520000" cy="0"/>
          </a:xfrm>
          <a:prstGeom prst="line">
            <a:avLst/>
          </a:prstGeom>
          <a:noFill/>
          <a:ln w="6350" cap="flat" cmpd="sng" algn="ctr">
            <a:solidFill>
              <a:srgbClr val="2B307F"/>
            </a:solidFill>
            <a:prstDash val="solid"/>
            <a:miter lim="800000"/>
          </a:ln>
          <a:effectLst/>
        </p:spPr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636961E9-8B51-4BDF-8CF3-5961C1D4A2BF}"/>
              </a:ext>
            </a:extLst>
          </p:cNvPr>
          <p:cNvCxnSpPr>
            <a:cxnSpLocks/>
          </p:cNvCxnSpPr>
          <p:nvPr/>
        </p:nvCxnSpPr>
        <p:spPr>
          <a:xfrm>
            <a:off x="5293418" y="3033132"/>
            <a:ext cx="2520000" cy="0"/>
          </a:xfrm>
          <a:prstGeom prst="line">
            <a:avLst/>
          </a:prstGeom>
          <a:noFill/>
          <a:ln w="6350" cap="flat" cmpd="sng" algn="ctr">
            <a:solidFill>
              <a:srgbClr val="2B307F"/>
            </a:solidFill>
            <a:prstDash val="solid"/>
            <a:miter lim="800000"/>
          </a:ln>
          <a:effectLst/>
        </p:spPr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3A28E795-E41E-4F83-9444-0F95475DAB02}"/>
              </a:ext>
            </a:extLst>
          </p:cNvPr>
          <p:cNvCxnSpPr>
            <a:cxnSpLocks/>
          </p:cNvCxnSpPr>
          <p:nvPr/>
        </p:nvCxnSpPr>
        <p:spPr>
          <a:xfrm>
            <a:off x="8635067" y="3033132"/>
            <a:ext cx="2520000" cy="0"/>
          </a:xfrm>
          <a:prstGeom prst="line">
            <a:avLst/>
          </a:prstGeom>
          <a:noFill/>
          <a:ln w="6350" cap="flat" cmpd="sng" algn="ctr">
            <a:solidFill>
              <a:srgbClr val="2B307F"/>
            </a:solidFill>
            <a:prstDash val="solid"/>
            <a:miter lim="800000"/>
          </a:ln>
          <a:effectLst/>
        </p:spPr>
      </p:cxnSp>
      <p:pic>
        <p:nvPicPr>
          <p:cNvPr id="53" name="Graphique 52">
            <a:extLst>
              <a:ext uri="{FF2B5EF4-FFF2-40B4-BE49-F238E27FC236}">
                <a16:creationId xmlns:a16="http://schemas.microsoft.com/office/drawing/2014/main" id="{6A74BA1C-3884-4F9A-9F1D-F72954014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18" y="1372557"/>
            <a:ext cx="799207" cy="857686"/>
          </a:xfrm>
          <a:prstGeom prst="rect">
            <a:avLst/>
          </a:prstGeom>
        </p:spPr>
      </p:pic>
      <p:pic>
        <p:nvPicPr>
          <p:cNvPr id="54" name="Graphique 53">
            <a:extLst>
              <a:ext uri="{FF2B5EF4-FFF2-40B4-BE49-F238E27FC236}">
                <a16:creationId xmlns:a16="http://schemas.microsoft.com/office/drawing/2014/main" id="{3902276C-5EFF-491D-8E5E-83A841D48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3418" y="1361406"/>
            <a:ext cx="551027" cy="857686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C3CE9E56-CC5F-4365-92FC-5D3807CD5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7290" y="1339540"/>
            <a:ext cx="1137069" cy="857675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B40C67A-E6AC-4777-B578-EAFEEC7128CA}"/>
              </a:ext>
            </a:extLst>
          </p:cNvPr>
          <p:cNvSpPr txBox="1"/>
          <p:nvPr/>
        </p:nvSpPr>
        <p:spPr>
          <a:xfrm>
            <a:off x="1866900" y="3208317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Gestion du patient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FB7F585-2FD2-4E88-ACBF-9EB12110A625}"/>
              </a:ext>
            </a:extLst>
          </p:cNvPr>
          <p:cNvCxnSpPr>
            <a:cxnSpLocks/>
          </p:cNvCxnSpPr>
          <p:nvPr/>
        </p:nvCxnSpPr>
        <p:spPr>
          <a:xfrm>
            <a:off x="1981218" y="3618571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996FCA0C-8126-4AFC-BE6A-724B2BC69806}"/>
              </a:ext>
            </a:extLst>
          </p:cNvPr>
          <p:cNvSpPr txBox="1"/>
          <p:nvPr/>
        </p:nvSpPr>
        <p:spPr>
          <a:xfrm>
            <a:off x="1889808" y="3784113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Ressources humaines hospitalières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06BDA61F-672C-477A-914E-22764FABBA2F}"/>
              </a:ext>
            </a:extLst>
          </p:cNvPr>
          <p:cNvCxnSpPr>
            <a:cxnSpLocks/>
          </p:cNvCxnSpPr>
          <p:nvPr/>
        </p:nvCxnSpPr>
        <p:spPr>
          <a:xfrm>
            <a:off x="2004126" y="4194367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41DC5C88-00FF-4926-A49A-4D6EE6771F73}"/>
              </a:ext>
            </a:extLst>
          </p:cNvPr>
          <p:cNvSpPr txBox="1"/>
          <p:nvPr/>
        </p:nvSpPr>
        <p:spPr>
          <a:xfrm>
            <a:off x="1889808" y="4364630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Gestion économique, logistique et financière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7FF3972-F362-4740-8E37-93CEC2086A8A}"/>
              </a:ext>
            </a:extLst>
          </p:cNvPr>
          <p:cNvCxnSpPr>
            <a:cxnSpLocks/>
          </p:cNvCxnSpPr>
          <p:nvPr/>
        </p:nvCxnSpPr>
        <p:spPr>
          <a:xfrm>
            <a:off x="2004125" y="4774884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1BA2F872-C03A-4ECD-8C64-A3B7C167BE35}"/>
              </a:ext>
            </a:extLst>
          </p:cNvPr>
          <p:cNvSpPr txBox="1"/>
          <p:nvPr/>
        </p:nvSpPr>
        <p:spPr>
          <a:xfrm>
            <a:off x="1889808" y="4938918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Pilotage décisionnel de l’établissement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6C46DC9E-BD9E-4107-B755-98F5E6755879}"/>
              </a:ext>
            </a:extLst>
          </p:cNvPr>
          <p:cNvCxnSpPr>
            <a:cxnSpLocks/>
          </p:cNvCxnSpPr>
          <p:nvPr/>
        </p:nvCxnSpPr>
        <p:spPr>
          <a:xfrm>
            <a:off x="2004125" y="5349172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9B1BF415-1476-4589-B47B-F82722F4A0B1}"/>
              </a:ext>
            </a:extLst>
          </p:cNvPr>
          <p:cNvSpPr txBox="1"/>
          <p:nvPr/>
        </p:nvSpPr>
        <p:spPr>
          <a:xfrm>
            <a:off x="1889808" y="5513453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Interopérabilité et sécurité du SI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5FEBFBCA-567B-43E3-82C2-92BFBED0861F}"/>
              </a:ext>
            </a:extLst>
          </p:cNvPr>
          <p:cNvCxnSpPr>
            <a:cxnSpLocks/>
          </p:cNvCxnSpPr>
          <p:nvPr/>
        </p:nvCxnSpPr>
        <p:spPr>
          <a:xfrm>
            <a:off x="2004125" y="5923707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4C07954C-8A7A-4702-BF53-E25B2051899A}"/>
              </a:ext>
            </a:extLst>
          </p:cNvPr>
          <p:cNvSpPr txBox="1"/>
          <p:nvPr/>
        </p:nvSpPr>
        <p:spPr>
          <a:xfrm>
            <a:off x="1889807" y="6066582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Numérisation et archivage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C2C40AD-051B-4CC2-90C4-96BFEEB214CF}"/>
              </a:ext>
            </a:extLst>
          </p:cNvPr>
          <p:cNvCxnSpPr>
            <a:cxnSpLocks/>
          </p:cNvCxnSpPr>
          <p:nvPr/>
        </p:nvCxnSpPr>
        <p:spPr>
          <a:xfrm>
            <a:off x="2004124" y="6476836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9F0E3563-A2F8-4825-A3A1-10C9025B9227}"/>
              </a:ext>
            </a:extLst>
          </p:cNvPr>
          <p:cNvSpPr txBox="1"/>
          <p:nvPr/>
        </p:nvSpPr>
        <p:spPr>
          <a:xfrm>
            <a:off x="5185641" y="3202742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Messagerie sécurisée de santé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A791FC2-75C9-42EE-9B58-7D853B1BA7F9}"/>
              </a:ext>
            </a:extLst>
          </p:cNvPr>
          <p:cNvCxnSpPr>
            <a:cxnSpLocks/>
          </p:cNvCxnSpPr>
          <p:nvPr/>
        </p:nvCxnSpPr>
        <p:spPr>
          <a:xfrm>
            <a:off x="5299959" y="3612996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2000345-47AD-4134-81D0-5BF785266427}"/>
              </a:ext>
            </a:extLst>
          </p:cNvPr>
          <p:cNvSpPr txBox="1"/>
          <p:nvPr/>
        </p:nvSpPr>
        <p:spPr>
          <a:xfrm>
            <a:off x="5208549" y="3778538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Coordination des professionnels de santé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1842AEE9-BE5C-4D34-86DE-727A4D87AC3F}"/>
              </a:ext>
            </a:extLst>
          </p:cNvPr>
          <p:cNvCxnSpPr>
            <a:cxnSpLocks/>
          </p:cNvCxnSpPr>
          <p:nvPr/>
        </p:nvCxnSpPr>
        <p:spPr>
          <a:xfrm>
            <a:off x="5322867" y="4188792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E88D2A33-1268-4E6C-A713-289F7D2FE859}"/>
              </a:ext>
            </a:extLst>
          </p:cNvPr>
          <p:cNvSpPr txBox="1"/>
          <p:nvPr/>
        </p:nvSpPr>
        <p:spPr>
          <a:xfrm>
            <a:off x="5208549" y="4359055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Téléconsultation et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téléexpertise</a:t>
            </a: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srgbClr val="2B307F"/>
              </a:solidFill>
              <a:effectLst/>
              <a:uLnTx/>
              <a:uFillTx/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BB7E0247-BD0A-4823-83EA-7410FBB9459E}"/>
              </a:ext>
            </a:extLst>
          </p:cNvPr>
          <p:cNvCxnSpPr>
            <a:cxnSpLocks/>
          </p:cNvCxnSpPr>
          <p:nvPr/>
        </p:nvCxnSpPr>
        <p:spPr>
          <a:xfrm>
            <a:off x="5322866" y="4769309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AED23EA5-D23C-4A55-A372-19C4C4786F0D}"/>
              </a:ext>
            </a:extLst>
          </p:cNvPr>
          <p:cNvSpPr txBox="1"/>
          <p:nvPr/>
        </p:nvSpPr>
        <p:spPr>
          <a:xfrm>
            <a:off x="5208549" y="4933343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Services dédiés aux CPTS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572867C7-C647-4585-9BFA-745750CEC597}"/>
              </a:ext>
            </a:extLst>
          </p:cNvPr>
          <p:cNvCxnSpPr>
            <a:cxnSpLocks/>
          </p:cNvCxnSpPr>
          <p:nvPr/>
        </p:nvCxnSpPr>
        <p:spPr>
          <a:xfrm>
            <a:off x="5322866" y="5343597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8C6509DF-5291-4BB4-A1AF-92CA42203E32}"/>
              </a:ext>
            </a:extLst>
          </p:cNvPr>
          <p:cNvSpPr txBox="1"/>
          <p:nvPr/>
        </p:nvSpPr>
        <p:spPr>
          <a:xfrm>
            <a:off x="8527290" y="3186015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Hébergement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EE272064-49EA-49E6-A799-1520E1A79A06}"/>
              </a:ext>
            </a:extLst>
          </p:cNvPr>
          <p:cNvCxnSpPr>
            <a:cxnSpLocks/>
          </p:cNvCxnSpPr>
          <p:nvPr/>
        </p:nvCxnSpPr>
        <p:spPr>
          <a:xfrm>
            <a:off x="8641608" y="3596269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026C5B1E-3F34-4E11-9CA7-78D9C6B8DF90}"/>
              </a:ext>
            </a:extLst>
          </p:cNvPr>
          <p:cNvSpPr txBox="1"/>
          <p:nvPr/>
        </p:nvSpPr>
        <p:spPr>
          <a:xfrm>
            <a:off x="8550198" y="3761811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Infogérance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9E3F135B-1087-4916-95D4-BB89CB391415}"/>
              </a:ext>
            </a:extLst>
          </p:cNvPr>
          <p:cNvCxnSpPr>
            <a:cxnSpLocks/>
          </p:cNvCxnSpPr>
          <p:nvPr/>
        </p:nvCxnSpPr>
        <p:spPr>
          <a:xfrm>
            <a:off x="8664516" y="4172065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58242F2B-9AC9-4CC6-9621-E3DA2553214E}"/>
              </a:ext>
            </a:extLst>
          </p:cNvPr>
          <p:cNvSpPr txBox="1"/>
          <p:nvPr/>
        </p:nvSpPr>
        <p:spPr>
          <a:xfrm>
            <a:off x="8550198" y="4342328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Cybersécurité</a:t>
            </a: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3B0C58ED-3D32-441C-A40C-38B2826BDB4E}"/>
              </a:ext>
            </a:extLst>
          </p:cNvPr>
          <p:cNvCxnSpPr>
            <a:cxnSpLocks/>
          </p:cNvCxnSpPr>
          <p:nvPr/>
        </p:nvCxnSpPr>
        <p:spPr>
          <a:xfrm>
            <a:off x="8664515" y="4752582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2E1D5C41-B6B7-4AC8-A35E-6BF70E4D8470}"/>
              </a:ext>
            </a:extLst>
          </p:cNvPr>
          <p:cNvCxnSpPr>
            <a:cxnSpLocks/>
          </p:cNvCxnSpPr>
          <p:nvPr/>
        </p:nvCxnSpPr>
        <p:spPr>
          <a:xfrm>
            <a:off x="4415883" y="2719117"/>
            <a:ext cx="0" cy="167268"/>
          </a:xfrm>
          <a:prstGeom prst="straightConnector1">
            <a:avLst/>
          </a:prstGeom>
          <a:noFill/>
          <a:ln w="6350" cap="flat" cmpd="sng" algn="ctr">
            <a:solidFill>
              <a:srgbClr val="71BDBF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EA2637D1-68D6-452B-B6E8-6F056C959D1F}"/>
              </a:ext>
            </a:extLst>
          </p:cNvPr>
          <p:cNvCxnSpPr>
            <a:cxnSpLocks/>
          </p:cNvCxnSpPr>
          <p:nvPr/>
        </p:nvCxnSpPr>
        <p:spPr>
          <a:xfrm>
            <a:off x="7701902" y="2719117"/>
            <a:ext cx="0" cy="167268"/>
          </a:xfrm>
          <a:prstGeom prst="straightConnector1">
            <a:avLst/>
          </a:prstGeom>
          <a:noFill/>
          <a:ln w="6350" cap="flat" cmpd="sng" algn="ctr">
            <a:solidFill>
              <a:srgbClr val="71BDBF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8D0359E8-4F6C-42D1-863A-EB0BC25AA68E}"/>
              </a:ext>
            </a:extLst>
          </p:cNvPr>
          <p:cNvCxnSpPr>
            <a:cxnSpLocks/>
          </p:cNvCxnSpPr>
          <p:nvPr/>
        </p:nvCxnSpPr>
        <p:spPr>
          <a:xfrm>
            <a:off x="11388612" y="2730268"/>
            <a:ext cx="0" cy="167268"/>
          </a:xfrm>
          <a:prstGeom prst="straightConnector1">
            <a:avLst/>
          </a:prstGeom>
          <a:noFill/>
          <a:ln w="6350" cap="flat" cmpd="sng" algn="ctr">
            <a:solidFill>
              <a:srgbClr val="71BDBF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7726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45FD853-9778-4F60-A803-9230C5118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5B8975-18BF-4EF2-9E01-E76A4B6838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CA3C10-D5AC-4E92-B9BE-CDE29A9A5BCE}" type="datetime1">
              <a:rPr lang="fr-FR" smtClean="0">
                <a:solidFill>
                  <a:srgbClr val="353886"/>
                </a:solidFill>
              </a:rPr>
              <a:t>07/10/2023</a:t>
            </a:fld>
            <a:endParaRPr lang="fr-FR" dirty="0">
              <a:solidFill>
                <a:srgbClr val="353886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F7F07E0-225C-49AB-BBF1-9F97DD3B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Direction de l’offre GRH</a:t>
            </a:r>
          </a:p>
        </p:txBody>
      </p:sp>
      <p:pic>
        <p:nvPicPr>
          <p:cNvPr id="5" name="Espace réservé pour une image  8">
            <a:extLst>
              <a:ext uri="{FF2B5EF4-FFF2-40B4-BE49-F238E27FC236}">
                <a16:creationId xmlns:a16="http://schemas.microsoft.com/office/drawing/2014/main" id="{C8BF6BDC-0ADD-4BA8-843B-7BB5EA33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tile tx="0" ty="0" sx="100000" sy="100000" flip="none" algn="tl"/>
        </p:blipFill>
        <p:spPr bwMode="auto">
          <a:xfrm>
            <a:off x="7086600" y="0"/>
            <a:ext cx="5105396" cy="685800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0A70B40-42D0-493D-97DD-8EA38076014C}"/>
              </a:ext>
            </a:extLst>
          </p:cNvPr>
          <p:cNvSpPr txBox="1">
            <a:spLocks/>
          </p:cNvSpPr>
          <p:nvPr/>
        </p:nvSpPr>
        <p:spPr bwMode="auto">
          <a:xfrm>
            <a:off x="1866903" y="1631847"/>
            <a:ext cx="4229099" cy="162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88DA9"/>
                </a:solidFill>
                <a:latin typeface="Verdana" pitchFamily="34" charset="0"/>
                <a:cs typeface="Arial" charset="0"/>
              </a:defRPr>
            </a:lvl2pPr>
            <a:lvl3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88DA9"/>
                </a:solidFill>
                <a:latin typeface="Verdana" pitchFamily="34" charset="0"/>
                <a:cs typeface="Arial" charset="0"/>
              </a:defRPr>
            </a:lvl3pPr>
            <a:lvl4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88DA9"/>
                </a:solidFill>
                <a:latin typeface="Verdana" pitchFamily="34" charset="0"/>
                <a:cs typeface="Arial" charset="0"/>
              </a:defRPr>
            </a:lvl4pPr>
            <a:lvl5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88DA9"/>
                </a:solidFill>
                <a:latin typeface="Verdana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fr-FR" kern="0"/>
              <a:t>Une offre pensée pour le GHT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B36E95DF-616C-4579-8D44-FD8A268EF806}"/>
              </a:ext>
            </a:extLst>
          </p:cNvPr>
          <p:cNvSpPr txBox="1">
            <a:spLocks/>
          </p:cNvSpPr>
          <p:nvPr/>
        </p:nvSpPr>
        <p:spPr bwMode="auto">
          <a:xfrm>
            <a:off x="1866903" y="2972933"/>
            <a:ext cx="3807214" cy="331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just" rtl="0" eaLnBrk="1" fontAlgn="base" hangingPunct="1">
              <a:spcBef>
                <a:spcPct val="7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100" b="0">
                <a:solidFill>
                  <a:schemeClr val="tx1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714375" indent="-268288" algn="just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cs typeface="+mn-cs"/>
              </a:defRPr>
            </a:lvl2pPr>
            <a:lvl3pPr marL="1081088" indent="-185738" algn="just" rtl="0" eaLnBrk="1" fontAlgn="base" hangingPunct="1"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+mn-lt"/>
                <a:cs typeface="+mn-cs"/>
              </a:defRPr>
            </a:lvl3pPr>
            <a:lvl4pPr marL="1438275" indent="-177800" algn="just" rtl="0" eaLnBrk="1" fontAlgn="base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defRPr>
            </a:lvl4pPr>
            <a:lvl5pPr marL="21526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accent1"/>
                </a:solidFill>
                <a:latin typeface="+mn-lt"/>
                <a:cs typeface="+mn-cs"/>
              </a:defRPr>
            </a:lvl5pPr>
            <a:lvl6pPr marL="26098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6pPr>
            <a:lvl7pPr marL="30670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42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14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defTabSz="914326">
              <a:spcBef>
                <a:spcPts val="0"/>
              </a:spcBef>
              <a:buNone/>
            </a:pPr>
            <a:r>
              <a:rPr lang="fr-FR" sz="1400" kern="0" dirty="0"/>
              <a:t>Notre offre médico-administrative répond aux enjeux des GHT et constitue un système modulaire, ouvert, sécurisé et fondé sur un socle technique mutualisé. </a:t>
            </a:r>
          </a:p>
          <a:p>
            <a:pPr defTabSz="914326">
              <a:spcBef>
                <a:spcPts val="0"/>
              </a:spcBef>
            </a:pPr>
            <a:endParaRPr lang="fr-FR" sz="1400" kern="0" dirty="0"/>
          </a:p>
          <a:p>
            <a:pPr marL="0" indent="0" defTabSz="914326">
              <a:spcBef>
                <a:spcPts val="0"/>
              </a:spcBef>
              <a:buNone/>
            </a:pPr>
            <a:r>
              <a:rPr lang="fr-FR" sz="1400" kern="0" dirty="0"/>
              <a:t>La gamme GHT du Mipih offre des solutions pour l’ensemble des métiers médico-administratifs de l’hôpital.</a:t>
            </a:r>
          </a:p>
          <a:p>
            <a:pPr defTabSz="914326">
              <a:spcBef>
                <a:spcPts val="0"/>
              </a:spcBef>
            </a:pPr>
            <a:endParaRPr lang="fr-FR" sz="1400" kern="0" dirty="0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22C0DB36-64FA-42C9-A285-D4FF86733FF0}"/>
              </a:ext>
            </a:extLst>
          </p:cNvPr>
          <p:cNvSpPr/>
          <p:nvPr/>
        </p:nvSpPr>
        <p:spPr>
          <a:xfrm>
            <a:off x="6517888" y="3429000"/>
            <a:ext cx="2746912" cy="2765502"/>
          </a:xfrm>
          <a:prstGeom prst="rect">
            <a:avLst/>
          </a:prstGeom>
          <a:solidFill>
            <a:srgbClr val="F6AB0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TT Norms Regular"/>
            </a:endParaRP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0B86B46-EBA2-4DF3-8CAA-670C8D5D6B76}"/>
              </a:ext>
            </a:extLst>
          </p:cNvPr>
          <p:cNvSpPr txBox="1">
            <a:spLocks/>
          </p:cNvSpPr>
          <p:nvPr/>
        </p:nvSpPr>
        <p:spPr bwMode="auto">
          <a:xfrm>
            <a:off x="6776654" y="3707581"/>
            <a:ext cx="2293936" cy="293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66700" indent="-266700" algn="just" rtl="0" eaLnBrk="1" fontAlgn="base" hangingPunct="1">
              <a:spcBef>
                <a:spcPct val="7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100" b="0">
                <a:solidFill>
                  <a:schemeClr val="tx1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714375" indent="-268288" algn="just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cs typeface="+mn-cs"/>
              </a:defRPr>
            </a:lvl2pPr>
            <a:lvl3pPr marL="1081088" indent="-185738" algn="just" rtl="0" eaLnBrk="1" fontAlgn="base" hangingPunct="1"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+mn-lt"/>
                <a:cs typeface="+mn-cs"/>
              </a:defRPr>
            </a:lvl3pPr>
            <a:lvl4pPr marL="1438275" indent="-177800" algn="just" rtl="0" eaLnBrk="1" fontAlgn="base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defRPr>
            </a:lvl4pPr>
            <a:lvl5pPr marL="21526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accent1"/>
                </a:solidFill>
                <a:latin typeface="+mn-lt"/>
                <a:cs typeface="+mn-cs"/>
              </a:defRPr>
            </a:lvl5pPr>
            <a:lvl6pPr marL="26098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6pPr>
            <a:lvl7pPr marL="30670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42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14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fr-FR" sz="2000" kern="0" dirty="0" err="1">
                <a:solidFill>
                  <a:srgbClr val="FFFFFF"/>
                </a:solidFill>
                <a:latin typeface="TT Norms Medium" pitchFamily="50"/>
              </a:rPr>
              <a:t>dh</a:t>
            </a:r>
            <a:endParaRPr lang="fr-FR" sz="2000" kern="0" dirty="0">
              <a:solidFill>
                <a:srgbClr val="FFFFFF"/>
              </a:solidFill>
              <a:latin typeface="TT Norms Medium" pitchFamily="50"/>
            </a:endParaRPr>
          </a:p>
          <a:p>
            <a:pPr marL="0" indent="0">
              <a:buNone/>
            </a:pPr>
            <a:r>
              <a:rPr lang="fr-FR" sz="1000" kern="0" dirty="0">
                <a:solidFill>
                  <a:srgbClr val="FFFFFF"/>
                </a:solidFill>
              </a:rPr>
              <a:t>Pierre angulaire du SIH de GHT, notre solution DH permet d’évoluer vers une vision multi-EJ, grâce aux référentiels uniques et à des modules métiers. Elle offre une connectivité absolue et un partage fluide et sécurisé de la donnée au sein des établissement d’un GHT.</a:t>
            </a:r>
          </a:p>
        </p:txBody>
      </p:sp>
    </p:spTree>
    <p:extLst>
      <p:ext uri="{BB962C8B-B14F-4D97-AF65-F5344CB8AC3E}">
        <p14:creationId xmlns:p14="http://schemas.microsoft.com/office/powerpoint/2010/main" val="140651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08F0DA3-07C6-4F33-9FFA-DAECD85BF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0" r="19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037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>
            <a:extLst>
              <a:ext uri="{FF2B5EF4-FFF2-40B4-BE49-F238E27FC236}">
                <a16:creationId xmlns:a16="http://schemas.microsoft.com/office/drawing/2014/main" id="{8B32C225-3F90-459C-B10E-FEE5966E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51" y="1690634"/>
            <a:ext cx="10348438" cy="50243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8006638-7BD4-4C3F-AA7A-504FFE9652F7}"/>
              </a:ext>
            </a:extLst>
          </p:cNvPr>
          <p:cNvSpPr txBox="1"/>
          <p:nvPr/>
        </p:nvSpPr>
        <p:spPr>
          <a:xfrm>
            <a:off x="1793732" y="986381"/>
            <a:ext cx="8477749" cy="543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17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-100" baseline="0">
                <a:solidFill>
                  <a:srgbClr val="2B307F"/>
                </a:solidFill>
                <a:uFillTx/>
                <a:latin typeface="TT Norms Regular" pitchFamily="2"/>
              </a:rPr>
              <a:t>Gestion des Sprints et US</a:t>
            </a:r>
          </a:p>
        </p:txBody>
      </p:sp>
      <p:sp>
        <p:nvSpPr>
          <p:cNvPr id="9" name="ZoneTexte 10">
            <a:extLst>
              <a:ext uri="{FF2B5EF4-FFF2-40B4-BE49-F238E27FC236}">
                <a16:creationId xmlns:a16="http://schemas.microsoft.com/office/drawing/2014/main" id="{F22A3119-7348-40E9-BD37-3CED0B98C2C5}"/>
              </a:ext>
            </a:extLst>
          </p:cNvPr>
          <p:cNvSpPr txBox="1"/>
          <p:nvPr/>
        </p:nvSpPr>
        <p:spPr>
          <a:xfrm>
            <a:off x="1168054" y="142984"/>
            <a:ext cx="60939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2B307F"/>
                </a:solidFill>
                <a:uFillTx/>
                <a:latin typeface="TT Norms Regular"/>
              </a:rPr>
              <a:t>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380918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>
            <a:extLst>
              <a:ext uri="{FF2B5EF4-FFF2-40B4-BE49-F238E27FC236}">
                <a16:creationId xmlns:a16="http://schemas.microsoft.com/office/drawing/2014/main" id="{E89F84F7-931B-47E2-896E-9E1ADB12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8" y="1605476"/>
            <a:ext cx="11210928" cy="52525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E4CE72D-3F13-4AF5-BE55-C61ECDFC17CE}"/>
              </a:ext>
            </a:extLst>
          </p:cNvPr>
          <p:cNvSpPr txBox="1"/>
          <p:nvPr/>
        </p:nvSpPr>
        <p:spPr>
          <a:xfrm>
            <a:off x="1793732" y="986381"/>
            <a:ext cx="8477749" cy="543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17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-100" baseline="0">
                <a:solidFill>
                  <a:srgbClr val="2B307F"/>
                </a:solidFill>
                <a:uFillTx/>
                <a:latin typeface="TT Norms Regular" pitchFamily="2"/>
              </a:rPr>
              <a:t>Gestion du code et des versions</a:t>
            </a:r>
          </a:p>
        </p:txBody>
      </p:sp>
      <p:sp>
        <p:nvSpPr>
          <p:cNvPr id="9" name="ZoneTexte 6">
            <a:extLst>
              <a:ext uri="{FF2B5EF4-FFF2-40B4-BE49-F238E27FC236}">
                <a16:creationId xmlns:a16="http://schemas.microsoft.com/office/drawing/2014/main" id="{F9D4C1C9-F80B-40EE-9E9F-E0386325EDBC}"/>
              </a:ext>
            </a:extLst>
          </p:cNvPr>
          <p:cNvSpPr txBox="1"/>
          <p:nvPr/>
        </p:nvSpPr>
        <p:spPr>
          <a:xfrm>
            <a:off x="1168054" y="142984"/>
            <a:ext cx="60939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2B307F"/>
                </a:solidFill>
                <a:uFillTx/>
                <a:latin typeface="TT Norms Regular"/>
              </a:rPr>
              <a:t>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422779987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que">
  <a:themeElements>
    <a:clrScheme name="Mipih">
      <a:dk1>
        <a:srgbClr val="2B307F"/>
      </a:dk1>
      <a:lt1>
        <a:srgbClr val="FFFFFF"/>
      </a:lt1>
      <a:dk2>
        <a:srgbClr val="2B307F"/>
      </a:dk2>
      <a:lt2>
        <a:srgbClr val="FFFFFF"/>
      </a:lt2>
      <a:accent1>
        <a:srgbClr val="87C4C7"/>
      </a:accent1>
      <a:accent2>
        <a:srgbClr val="EDAC35"/>
      </a:accent2>
      <a:accent3>
        <a:srgbClr val="3EB7B1"/>
      </a:accent3>
      <a:accent4>
        <a:srgbClr val="252E5A"/>
      </a:accent4>
      <a:accent5>
        <a:srgbClr val="DDEDF2"/>
      </a:accent5>
      <a:accent6>
        <a:srgbClr val="EDAC35"/>
      </a:accent6>
      <a:hlink>
        <a:srgbClr val="87C4C7"/>
      </a:hlink>
      <a:folHlink>
        <a:srgbClr val="DDEDF2"/>
      </a:folHlink>
    </a:clrScheme>
    <a:fontScheme name="Personnalisé 1">
      <a:majorFont>
        <a:latin typeface="TT Norms Regular"/>
        <a:ea typeface=""/>
        <a:cs typeface=""/>
      </a:majorFont>
      <a:minorFont>
        <a:latin typeface="TT Norm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36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ct val="0"/>
          </a:spcAft>
          <a:buClr>
            <a:srgbClr val="6699FF"/>
          </a:buClr>
          <a:buSzTx/>
          <a:buFont typeface="Arial" charset="0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36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ct val="0"/>
          </a:spcAft>
          <a:buClr>
            <a:srgbClr val="6699FF"/>
          </a:buClr>
          <a:buSzTx/>
          <a:buFont typeface="Arial" charset="0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Modele.#3 1">
        <a:dk1>
          <a:srgbClr val="000000"/>
        </a:dk1>
        <a:lt1>
          <a:srgbClr val="FFFFFF"/>
        </a:lt1>
        <a:dk2>
          <a:srgbClr val="003399"/>
        </a:dk2>
        <a:lt2>
          <a:srgbClr val="666666"/>
        </a:lt2>
        <a:accent1>
          <a:srgbClr val="FF6600"/>
        </a:accent1>
        <a:accent2>
          <a:srgbClr val="FFC7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400"/>
        </a:accent6>
        <a:hlink>
          <a:srgbClr val="0783C0"/>
        </a:hlink>
        <a:folHlink>
          <a:srgbClr val="079A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e.#3 2">
        <a:dk1>
          <a:srgbClr val="000000"/>
        </a:dk1>
        <a:lt1>
          <a:srgbClr val="FFFFFF"/>
        </a:lt1>
        <a:dk2>
          <a:srgbClr val="003399"/>
        </a:dk2>
        <a:lt2>
          <a:srgbClr val="666666"/>
        </a:lt2>
        <a:accent1>
          <a:srgbClr val="CCEC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8AE7"/>
        </a:accent6>
        <a:hlink>
          <a:srgbClr val="0066FF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dèlePPT complet" id="{749B2363-0742-4ED5-BA69-2B6FCFEF2038}" vid="{A395D72B-4B8D-40F4-A6BC-299CD55CFB7F}"/>
    </a:ext>
  </a:extLst>
</a:theme>
</file>

<file path=ppt/theme/theme2.xml><?xml version="1.0" encoding="utf-8"?>
<a:theme xmlns:a="http://schemas.openxmlformats.org/drawingml/2006/main" name="Design">
  <a:themeElements>
    <a:clrScheme name="Mipih">
      <a:dk1>
        <a:srgbClr val="2B307F"/>
      </a:dk1>
      <a:lt1>
        <a:srgbClr val="FFFFFF"/>
      </a:lt1>
      <a:dk2>
        <a:srgbClr val="2B307F"/>
      </a:dk2>
      <a:lt2>
        <a:srgbClr val="FFFFFF"/>
      </a:lt2>
      <a:accent1>
        <a:srgbClr val="87C4C7"/>
      </a:accent1>
      <a:accent2>
        <a:srgbClr val="EDAC35"/>
      </a:accent2>
      <a:accent3>
        <a:srgbClr val="3EB7B1"/>
      </a:accent3>
      <a:accent4>
        <a:srgbClr val="252E5A"/>
      </a:accent4>
      <a:accent5>
        <a:srgbClr val="DDEDF2"/>
      </a:accent5>
      <a:accent6>
        <a:srgbClr val="EDAC35"/>
      </a:accent6>
      <a:hlink>
        <a:srgbClr val="87C4C7"/>
      </a:hlink>
      <a:folHlink>
        <a:srgbClr val="DDEDF2"/>
      </a:folHlink>
    </a:clrScheme>
    <a:fontScheme name="Personnalisé 1">
      <a:majorFont>
        <a:latin typeface="TT Norms Regular"/>
        <a:ea typeface=""/>
        <a:cs typeface=""/>
      </a:majorFont>
      <a:minorFont>
        <a:latin typeface="TT Norms Regular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PPT complet" id="{749B2363-0742-4ED5-BA69-2B6FCFEF2038}" vid="{39144A91-C4FF-4F79-AEB8-4B89FEF19995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ModèlePPT complet</Template>
  <TotalTime>698</TotalTime>
  <Words>1011</Words>
  <Application>Microsoft Office PowerPoint</Application>
  <PresentationFormat>Grand écran</PresentationFormat>
  <Paragraphs>295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48</vt:i4>
      </vt:variant>
    </vt:vector>
  </HeadingPairs>
  <TitlesOfParts>
    <vt:vector size="57" baseType="lpstr">
      <vt:lpstr>Arial</vt:lpstr>
      <vt:lpstr>Calibri</vt:lpstr>
      <vt:lpstr>TT Norms Medium</vt:lpstr>
      <vt:lpstr>TT Norms Regular</vt:lpstr>
      <vt:lpstr>Verdana</vt:lpstr>
      <vt:lpstr>Wingdings</vt:lpstr>
      <vt:lpstr>Wingdings 2</vt:lpstr>
      <vt:lpstr>Classique</vt:lpstr>
      <vt:lpstr>Design</vt:lpstr>
      <vt:lpstr>Concepteur Développeur d’application</vt:lpstr>
      <vt:lpstr>Sommaire de la présentation</vt:lpstr>
      <vt:lpstr>Accompagner les acteurs de santé  dans leur digitalisation, pour répondre aux enjeux du numérique en santé, faciliter leur quotidien et les aider à améliorer la prise en charge du patient.</vt:lpstr>
      <vt:lpstr>4 agences, 1 antenne et  2 datacenters    ,  au plus près des territoires de santé</vt:lpstr>
      <vt:lpstr>Présentation PowerPoint</vt:lpstr>
      <vt:lpstr>Direction de l’offre GRH</vt:lpstr>
      <vt:lpstr>GESTION DE PROJET</vt:lpstr>
      <vt:lpstr>Présentation PowerPoint</vt:lpstr>
      <vt:lpstr>Présentation PowerPoint</vt:lpstr>
      <vt:lpstr>Présentation PowerPoint</vt:lpstr>
      <vt:lpstr>ANALYSE DES BESOINS</vt:lpstr>
      <vt:lpstr>Système de recrutement</vt:lpstr>
      <vt:lpstr>CONCEPTION &amp; CODAGE</vt:lpstr>
      <vt:lpstr>Conception &amp; connexion à la base de données</vt:lpstr>
      <vt:lpstr>Diagramme de séquence &amp; d’activité</vt:lpstr>
      <vt:lpstr>MLD - modèle logique de données</vt:lpstr>
      <vt:lpstr>JPA + Hibernate</vt:lpstr>
      <vt:lpstr>Héritage</vt:lpstr>
      <vt:lpstr>Back-end</vt:lpstr>
      <vt:lpstr>Spring Boot</vt:lpstr>
      <vt:lpstr>Modèle – Vue – Controlleur </vt:lpstr>
      <vt:lpstr>Développement des composants d’accès aux données</vt:lpstr>
      <vt:lpstr>Spring Sécurity</vt:lpstr>
      <vt:lpstr>Spring Sécurity</vt:lpstr>
      <vt:lpstr>Spring Sécurity – Validation Token</vt:lpstr>
      <vt:lpstr>Spring Sécurity – Création des Tokens</vt:lpstr>
      <vt:lpstr>Spring Sécurity – Refresh Token</vt:lpstr>
      <vt:lpstr>CRUD </vt:lpstr>
      <vt:lpstr>CRUD </vt:lpstr>
      <vt:lpstr>Junit</vt:lpstr>
      <vt:lpstr>Front-end </vt:lpstr>
      <vt:lpstr>Angular</vt:lpstr>
      <vt:lpstr>Architecture</vt:lpstr>
      <vt:lpstr>L’intercepteur</vt:lpstr>
      <vt:lpstr>Le Guard</vt:lpstr>
      <vt:lpstr>Behavior Subject</vt:lpstr>
      <vt:lpstr>Méthode optimiste et pessimiste</vt:lpstr>
      <vt:lpstr>CRUD – Authentification</vt:lpstr>
      <vt:lpstr>Présentation PowerPoint</vt:lpstr>
      <vt:lpstr>PRESENTATION DE L’APPLICATION</vt:lpstr>
      <vt:lpstr>JEU D’ESSAI</vt:lpstr>
      <vt:lpstr>Ajout d’une question - Angular</vt:lpstr>
      <vt:lpstr>Ajout d’une question – Spring Boot</vt:lpstr>
      <vt:lpstr>SITE ANGLOPHONE</vt:lpstr>
      <vt:lpstr>Recherche sur un site anglophone</vt:lpstr>
      <vt:lpstr>SYNTHESE &amp; CONCLUSION</vt:lpstr>
      <vt:lpstr>SYNTHESE &amp; 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PAC Pierre</dc:creator>
  <cp:lastModifiedBy>Pierre Pac</cp:lastModifiedBy>
  <cp:revision>9</cp:revision>
  <dcterms:created xsi:type="dcterms:W3CDTF">2023-10-04T13:26:27Z</dcterms:created>
  <dcterms:modified xsi:type="dcterms:W3CDTF">2023-10-07T18:18:30Z</dcterms:modified>
</cp:coreProperties>
</file>